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6" userDrawn="1">
          <p15:clr>
            <a:srgbClr val="A4A3A4"/>
          </p15:clr>
        </p15:guide>
        <p15:guide id="2"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54" d="100"/>
          <a:sy n="54" d="100"/>
        </p:scale>
        <p:origin x="2659" y="77"/>
      </p:cViewPr>
      <p:guideLst>
        <p:guide orient="horz" pos="6566"/>
        <p:guide pos="2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252910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39543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281778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70410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221534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6250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83779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337965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396104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410190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D71CF4-1FB4-4479-9E4C-3233C44868D2}" type="datetimeFigureOut">
              <a:rPr kumimoji="1" lang="ja-JP" altLang="en-US" smtClean="0"/>
              <a:t>2023/6/12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262878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ED71CF4-1FB4-4479-9E4C-3233C44868D2}" type="datetimeFigureOut">
              <a:rPr kumimoji="1" lang="ja-JP" altLang="en-US" smtClean="0"/>
              <a:t>2023/6/12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D5435D9-ED04-47BF-B758-134877F865D9}" type="slidenum">
              <a:rPr kumimoji="1" lang="ja-JP" altLang="en-US" smtClean="0"/>
              <a:t>‹#›</a:t>
            </a:fld>
            <a:endParaRPr kumimoji="1" lang="ja-JP" altLang="en-US"/>
          </a:p>
        </p:txBody>
      </p:sp>
    </p:spTree>
    <p:extLst>
      <p:ext uri="{BB962C8B-B14F-4D97-AF65-F5344CB8AC3E}">
        <p14:creationId xmlns:p14="http://schemas.microsoft.com/office/powerpoint/2010/main" val="3848036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kkap.co.jp/consumer_business/satellite/law/ecoreform/" TargetMode="External"/><Relationship Id="rId7" Type="http://schemas.openxmlformats.org/officeDocument/2006/relationships/hyperlink" Target="http://www.ykkap.co.jp/"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5022" t="4052" r="5922" b="9314"/>
          <a:stretch/>
        </p:blipFill>
        <p:spPr>
          <a:xfrm>
            <a:off x="0" y="0"/>
            <a:ext cx="7560154" cy="10066924"/>
          </a:xfrm>
          <a:prstGeom prst="rect">
            <a:avLst/>
          </a:prstGeom>
        </p:spPr>
      </p:pic>
      <p:sp>
        <p:nvSpPr>
          <p:cNvPr id="5" name="object 84"/>
          <p:cNvSpPr txBox="1"/>
          <p:nvPr/>
        </p:nvSpPr>
        <p:spPr>
          <a:xfrm>
            <a:off x="299720" y="10207487"/>
            <a:ext cx="6944359" cy="318549"/>
          </a:xfrm>
          <a:prstGeom prst="rect">
            <a:avLst/>
          </a:prstGeom>
        </p:spPr>
        <p:txBody>
          <a:bodyPr vert="horz" wrap="square" lIns="0" tIns="8890" rIns="0" bIns="0" rtlCol="0">
            <a:spAutoFit/>
          </a:bodyPr>
          <a:lstStyle/>
          <a:p>
            <a:pPr marL="13970" marR="5080" indent="-1905" algn="dist">
              <a:lnSpc>
                <a:spcPct val="115700"/>
              </a:lnSpc>
              <a:spcBef>
                <a:spcPts val="70"/>
              </a:spcBef>
            </a:pPr>
            <a:r>
              <a:rPr sz="530" dirty="0">
                <a:solidFill>
                  <a:srgbClr val="231F20"/>
                </a:solidFill>
                <a:latin typeface="BIZ UDPGothic" panose="020B0400000000000000" pitchFamily="50" charset="-128"/>
                <a:ea typeface="BIZ UDPGothic" panose="020B0400000000000000" pitchFamily="50" charset="-128"/>
                <a:cs typeface="PMingLiU"/>
              </a:rPr>
              <a:t>＊上表はモデル工事費×４０％で算出。モデル工事費×４０％・実際の工事費×４０％のいずれか低い方が補助額となります。＊戸建住宅、共同住宅においては上限350,000円／戸まで補助。＊申請するには補助額合計が</a:t>
            </a:r>
            <a:r>
              <a:rPr sz="530">
                <a:solidFill>
                  <a:srgbClr val="231F20"/>
                </a:solidFill>
                <a:latin typeface="BIZ UDPGothic" panose="020B0400000000000000" pitchFamily="50" charset="-128"/>
                <a:ea typeface="BIZ UDPGothic" panose="020B0400000000000000" pitchFamily="50" charset="-128"/>
                <a:cs typeface="PMingLiU"/>
              </a:rPr>
              <a:t>5</a:t>
            </a:r>
            <a:r>
              <a:rPr sz="530" smtClean="0">
                <a:solidFill>
                  <a:srgbClr val="231F20"/>
                </a:solidFill>
                <a:latin typeface="BIZ UDPGothic" panose="020B0400000000000000" pitchFamily="50" charset="-128"/>
                <a:ea typeface="BIZ UDPGothic" panose="020B0400000000000000" pitchFamily="50" charset="-128"/>
                <a:cs typeface="PMingLiU"/>
              </a:rPr>
              <a:t>万円以上である</a:t>
            </a:r>
            <a:endParaRPr lang="en-US" sz="530" smtClean="0">
              <a:solidFill>
                <a:srgbClr val="231F20"/>
              </a:solidFill>
              <a:latin typeface="BIZ UDPGothic" panose="020B0400000000000000" pitchFamily="50" charset="-128"/>
              <a:ea typeface="BIZ UDPGothic" panose="020B0400000000000000" pitchFamily="50" charset="-128"/>
              <a:cs typeface="PMingLiU"/>
            </a:endParaRPr>
          </a:p>
          <a:p>
            <a:pPr marL="13970" marR="5080" indent="-1905" algn="dist">
              <a:lnSpc>
                <a:spcPct val="115700"/>
              </a:lnSpc>
              <a:spcBef>
                <a:spcPts val="70"/>
              </a:spcBef>
            </a:pPr>
            <a:r>
              <a:rPr sz="530" smtClean="0">
                <a:solidFill>
                  <a:srgbClr val="231F20"/>
                </a:solidFill>
                <a:latin typeface="BIZ UDPGothic" panose="020B0400000000000000" pitchFamily="50" charset="-128"/>
                <a:ea typeface="BIZ UDPGothic" panose="020B0400000000000000" pitchFamily="50" charset="-128"/>
                <a:cs typeface="PMingLiU"/>
              </a:rPr>
              <a:t>ことが条件です</a:t>
            </a:r>
            <a:r>
              <a:rPr sz="530" dirty="0">
                <a:solidFill>
                  <a:srgbClr val="231F20"/>
                </a:solidFill>
                <a:latin typeface="BIZ UDPGothic" panose="020B0400000000000000" pitchFamily="50" charset="-128"/>
                <a:ea typeface="BIZ UDPGothic" panose="020B0400000000000000" pitchFamily="50" charset="-128"/>
                <a:cs typeface="PMingLiU"/>
              </a:rPr>
              <a:t>（診断のみは1万円以上）。＊リフォーム工事を行う建物が旧耐震基準により建築された住宅の場合には原則、現行の耐震基準に適合させることが必要です。＊補助金の申請手続きは登録事業者が行います</a:t>
            </a:r>
            <a:r>
              <a:rPr sz="530">
                <a:solidFill>
                  <a:srgbClr val="231F20"/>
                </a:solidFill>
                <a:latin typeface="BIZ UDPGothic" panose="020B0400000000000000" pitchFamily="50" charset="-128"/>
                <a:ea typeface="BIZ UDPGothic" panose="020B0400000000000000" pitchFamily="50" charset="-128"/>
                <a:cs typeface="PMingLiU"/>
              </a:rPr>
              <a:t>。</a:t>
            </a:r>
            <a:r>
              <a:rPr sz="530" smtClean="0">
                <a:solidFill>
                  <a:srgbClr val="231F20"/>
                </a:solidFill>
                <a:latin typeface="BIZ UDPGothic" panose="020B0400000000000000" pitchFamily="50" charset="-128"/>
                <a:ea typeface="BIZ UDPGothic" panose="020B0400000000000000" pitchFamily="50" charset="-128"/>
                <a:cs typeface="PMingLiU"/>
              </a:rPr>
              <a:t>お施主様は事業者</a:t>
            </a:r>
            <a:endParaRPr lang="en-US" sz="530" smtClean="0">
              <a:solidFill>
                <a:srgbClr val="231F20"/>
              </a:solidFill>
              <a:latin typeface="BIZ UDPGothic" panose="020B0400000000000000" pitchFamily="50" charset="-128"/>
              <a:ea typeface="BIZ UDPGothic" panose="020B0400000000000000" pitchFamily="50" charset="-128"/>
              <a:cs typeface="PMingLiU"/>
            </a:endParaRPr>
          </a:p>
          <a:p>
            <a:pPr marL="13970" marR="5080" indent="-1905">
              <a:lnSpc>
                <a:spcPct val="115700"/>
              </a:lnSpc>
              <a:spcBef>
                <a:spcPts val="70"/>
              </a:spcBef>
            </a:pPr>
            <a:r>
              <a:rPr sz="530" smtClean="0">
                <a:solidFill>
                  <a:srgbClr val="231F20"/>
                </a:solidFill>
                <a:latin typeface="BIZ UDPGothic" panose="020B0400000000000000" pitchFamily="50" charset="-128"/>
                <a:ea typeface="BIZ UDPGothic" panose="020B0400000000000000" pitchFamily="50" charset="-128"/>
                <a:cs typeface="PMingLiU"/>
              </a:rPr>
              <a:t>から補助金の還元を受けることになります</a:t>
            </a:r>
            <a:r>
              <a:rPr sz="530" dirty="0">
                <a:solidFill>
                  <a:srgbClr val="231F20"/>
                </a:solidFill>
                <a:latin typeface="BIZ UDPGothic" panose="020B0400000000000000" pitchFamily="50" charset="-128"/>
                <a:ea typeface="BIZ UDPGothic" panose="020B0400000000000000" pitchFamily="50" charset="-128"/>
                <a:cs typeface="PMingLiU"/>
              </a:rPr>
              <a:t>。＊住宅省エネ2023キャンペーンとの併用については、補助対象が重複しない、事業ごとに別契約・別工期であることが要件となります。＊ドア、窓のデザインによって該当しない場合があります。</a:t>
            </a:r>
            <a:endParaRPr sz="530" dirty="0">
              <a:latin typeface="BIZ UDPGothic" panose="020B0400000000000000" pitchFamily="50" charset="-128"/>
              <a:ea typeface="BIZ UDPGothic" panose="020B0400000000000000" pitchFamily="50" charset="-128"/>
              <a:cs typeface="PMingLiU"/>
            </a:endParaRPr>
          </a:p>
        </p:txBody>
      </p:sp>
      <p:sp>
        <p:nvSpPr>
          <p:cNvPr id="6" name="object 35"/>
          <p:cNvSpPr txBox="1"/>
          <p:nvPr/>
        </p:nvSpPr>
        <p:spPr>
          <a:xfrm>
            <a:off x="4943070" y="9162630"/>
            <a:ext cx="997585" cy="184785"/>
          </a:xfrm>
          <a:prstGeom prst="rect">
            <a:avLst/>
          </a:prstGeom>
          <a:solidFill>
            <a:srgbClr val="4495D1">
              <a:alpha val="50000"/>
            </a:srgbClr>
          </a:solidFill>
        </p:spPr>
        <p:txBody>
          <a:bodyPr vert="horz" wrap="square" lIns="0" tIns="26669" rIns="0" bIns="0" rtlCol="0">
            <a:spAutoFit/>
          </a:bodyPr>
          <a:lstStyle/>
          <a:p>
            <a:pPr marL="301625">
              <a:lnSpc>
                <a:spcPct val="100000"/>
              </a:lnSpc>
              <a:spcBef>
                <a:spcPts val="209"/>
              </a:spcBef>
            </a:pPr>
            <a:r>
              <a:rPr sz="750" b="1" spc="30" dirty="0">
                <a:solidFill>
                  <a:srgbClr val="231F20"/>
                </a:solidFill>
                <a:latin typeface="BIZ UDPGothic"/>
                <a:cs typeface="BIZ UDPGothic"/>
              </a:rPr>
              <a:t>ドア</a:t>
            </a:r>
            <a:r>
              <a:rPr sz="750" b="1" spc="-10" dirty="0">
                <a:solidFill>
                  <a:srgbClr val="231F20"/>
                </a:solidFill>
                <a:latin typeface="BIZ UDPGothic"/>
                <a:cs typeface="BIZ UDPGothic"/>
              </a:rPr>
              <a:t>交</a:t>
            </a:r>
            <a:r>
              <a:rPr sz="750" b="1" spc="-50" dirty="0">
                <a:solidFill>
                  <a:srgbClr val="231F20"/>
                </a:solidFill>
                <a:latin typeface="BIZ UDPGothic"/>
                <a:cs typeface="BIZ UDPGothic"/>
              </a:rPr>
              <a:t>換</a:t>
            </a:r>
            <a:endParaRPr sz="750">
              <a:latin typeface="BIZ UDPGothic"/>
              <a:cs typeface="BIZ UDPGothic"/>
            </a:endParaRPr>
          </a:p>
        </p:txBody>
      </p:sp>
      <p:sp>
        <p:nvSpPr>
          <p:cNvPr id="7" name="object 36"/>
          <p:cNvSpPr txBox="1"/>
          <p:nvPr/>
        </p:nvSpPr>
        <p:spPr>
          <a:xfrm>
            <a:off x="4718310" y="9146539"/>
            <a:ext cx="169545" cy="193040"/>
          </a:xfrm>
          <a:prstGeom prst="rect">
            <a:avLst/>
          </a:prstGeom>
        </p:spPr>
        <p:txBody>
          <a:bodyPr vert="horz" wrap="square" lIns="0" tIns="19685" rIns="0" bIns="0" rtlCol="0">
            <a:spAutoFit/>
          </a:bodyPr>
          <a:lstStyle/>
          <a:p>
            <a:pPr marL="12700" marR="5080">
              <a:lnSpc>
                <a:spcPts val="640"/>
              </a:lnSpc>
              <a:spcBef>
                <a:spcPts val="155"/>
              </a:spcBef>
            </a:pPr>
            <a:r>
              <a:rPr sz="550" b="1" dirty="0">
                <a:solidFill>
                  <a:srgbClr val="231F20"/>
                </a:solidFill>
                <a:latin typeface="BIZ UDPGothic"/>
                <a:cs typeface="BIZ UDPGothic"/>
              </a:rPr>
              <a:t>補</a:t>
            </a:r>
            <a:r>
              <a:rPr sz="550" b="1" spc="-50" dirty="0">
                <a:solidFill>
                  <a:srgbClr val="231F20"/>
                </a:solidFill>
                <a:latin typeface="BIZ UDPGothic"/>
                <a:cs typeface="BIZ UDPGothic"/>
              </a:rPr>
              <a:t>助</a:t>
            </a:r>
            <a:r>
              <a:rPr sz="550" b="1" dirty="0">
                <a:solidFill>
                  <a:srgbClr val="231F20"/>
                </a:solidFill>
                <a:latin typeface="BIZ UDPGothic"/>
                <a:cs typeface="BIZ UDPGothic"/>
              </a:rPr>
              <a:t>金</a:t>
            </a:r>
            <a:r>
              <a:rPr sz="550" b="1" spc="-50" dirty="0">
                <a:solidFill>
                  <a:srgbClr val="231F20"/>
                </a:solidFill>
                <a:latin typeface="BIZ UDPGothic"/>
                <a:cs typeface="BIZ UDPGothic"/>
              </a:rPr>
              <a:t>額</a:t>
            </a:r>
            <a:endParaRPr sz="550">
              <a:latin typeface="BIZ UDPGothic"/>
              <a:cs typeface="BIZ UDPGothic"/>
            </a:endParaRPr>
          </a:p>
        </p:txBody>
      </p:sp>
      <p:graphicFrame>
        <p:nvGraphicFramePr>
          <p:cNvPr id="8" name="object 37"/>
          <p:cNvGraphicFramePr>
            <a:graphicFrameLocks noGrp="1"/>
          </p:cNvGraphicFramePr>
          <p:nvPr>
            <p:extLst>
              <p:ext uri="{D42A27DB-BD31-4B8C-83A1-F6EECF244321}">
                <p14:modId xmlns:p14="http://schemas.microsoft.com/office/powerpoint/2010/main" val="3197473647"/>
              </p:ext>
            </p:extLst>
          </p:nvPr>
        </p:nvGraphicFramePr>
        <p:xfrm>
          <a:off x="4711206" y="9345085"/>
          <a:ext cx="189230" cy="70675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tblGrid>
              <a:tr h="235585">
                <a:tc>
                  <a:txBody>
                    <a:bodyPr/>
                    <a:lstStyle/>
                    <a:p>
                      <a:pPr marL="41275">
                        <a:lnSpc>
                          <a:spcPct val="100000"/>
                        </a:lnSpc>
                        <a:spcBef>
                          <a:spcPts val="425"/>
                        </a:spcBef>
                      </a:pPr>
                      <a:r>
                        <a:rPr sz="850" b="1" dirty="0">
                          <a:solidFill>
                            <a:srgbClr val="231F20"/>
                          </a:solidFill>
                          <a:latin typeface="BIZ UDPGothic"/>
                          <a:cs typeface="BIZ UDPGothic"/>
                        </a:rPr>
                        <a:t>大</a:t>
                      </a:r>
                      <a:endParaRPr sz="850">
                        <a:latin typeface="BIZ UDPGothic"/>
                        <a:cs typeface="BIZ UDPGothic"/>
                      </a:endParaRPr>
                    </a:p>
                  </a:txBody>
                  <a:tcPr marL="0" marR="0" marT="53975" marB="0">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0"/>
                  </a:ext>
                </a:extLst>
              </a:tr>
              <a:tr h="235585">
                <a:tc>
                  <a:txBody>
                    <a:bodyPr/>
                    <a:lstStyle/>
                    <a:p>
                      <a:pPr marL="41275">
                        <a:lnSpc>
                          <a:spcPct val="100000"/>
                        </a:lnSpc>
                        <a:spcBef>
                          <a:spcPts val="425"/>
                        </a:spcBef>
                      </a:pPr>
                      <a:r>
                        <a:rPr sz="850" b="1" dirty="0">
                          <a:solidFill>
                            <a:srgbClr val="231F20"/>
                          </a:solidFill>
                          <a:latin typeface="BIZ UDPGothic"/>
                          <a:cs typeface="BIZ UDPGothic"/>
                        </a:rPr>
                        <a:t>中</a:t>
                      </a:r>
                      <a:endParaRPr sz="850">
                        <a:latin typeface="BIZ UDPGothic"/>
                        <a:cs typeface="BIZ UDPGothic"/>
                      </a:endParaRPr>
                    </a:p>
                  </a:txBody>
                  <a:tcPr marL="0" marR="0" marT="53975" marB="0">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235585">
                <a:tc>
                  <a:txBody>
                    <a:bodyPr/>
                    <a:lstStyle/>
                    <a:p>
                      <a:pPr marL="41275">
                        <a:lnSpc>
                          <a:spcPct val="100000"/>
                        </a:lnSpc>
                        <a:spcBef>
                          <a:spcPts val="425"/>
                        </a:spcBef>
                      </a:pPr>
                      <a:r>
                        <a:rPr sz="850" b="1" dirty="0">
                          <a:solidFill>
                            <a:srgbClr val="231F20"/>
                          </a:solidFill>
                          <a:latin typeface="BIZ UDPGothic"/>
                          <a:cs typeface="BIZ UDPGothic"/>
                        </a:rPr>
                        <a:t>小</a:t>
                      </a:r>
                      <a:endParaRPr sz="850">
                        <a:latin typeface="BIZ UDPGothic"/>
                        <a:cs typeface="BIZ UDPGothic"/>
                      </a:endParaRPr>
                    </a:p>
                  </a:txBody>
                  <a:tcPr marL="0" marR="0" marT="53975" marB="0">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2"/>
                  </a:ext>
                </a:extLst>
              </a:tr>
            </a:tbl>
          </a:graphicData>
        </a:graphic>
      </p:graphicFrame>
      <p:sp>
        <p:nvSpPr>
          <p:cNvPr id="9" name="object 38"/>
          <p:cNvSpPr txBox="1"/>
          <p:nvPr/>
        </p:nvSpPr>
        <p:spPr>
          <a:xfrm>
            <a:off x="5982210" y="9162630"/>
            <a:ext cx="997585" cy="184785"/>
          </a:xfrm>
          <a:prstGeom prst="rect">
            <a:avLst/>
          </a:prstGeom>
          <a:solidFill>
            <a:srgbClr val="F1729D">
              <a:alpha val="50000"/>
            </a:srgbClr>
          </a:solidFill>
        </p:spPr>
        <p:txBody>
          <a:bodyPr vert="horz" wrap="square" lIns="0" tIns="26669" rIns="0" bIns="0" rtlCol="0">
            <a:spAutoFit/>
          </a:bodyPr>
          <a:lstStyle/>
          <a:p>
            <a:pPr marL="93980">
              <a:lnSpc>
                <a:spcPct val="100000"/>
              </a:lnSpc>
              <a:spcBef>
                <a:spcPts val="209"/>
              </a:spcBef>
            </a:pPr>
            <a:r>
              <a:rPr sz="750" b="1" spc="-10" dirty="0">
                <a:solidFill>
                  <a:srgbClr val="231F20"/>
                </a:solidFill>
                <a:latin typeface="BIZ UDPGothic"/>
                <a:cs typeface="BIZ UDPGothic"/>
              </a:rPr>
              <a:t>内窓設</a:t>
            </a:r>
            <a:r>
              <a:rPr sz="750" b="1" spc="-204" dirty="0">
                <a:solidFill>
                  <a:srgbClr val="231F20"/>
                </a:solidFill>
                <a:latin typeface="BIZ UDPGothic"/>
                <a:cs typeface="BIZ UDPGothic"/>
              </a:rPr>
              <a:t>置</a:t>
            </a:r>
            <a:r>
              <a:rPr sz="750" spc="175" dirty="0">
                <a:solidFill>
                  <a:srgbClr val="231F20"/>
                </a:solidFill>
                <a:latin typeface="UD Digi Kyokasho NK-R"/>
                <a:cs typeface="UD Digi Kyokasho NK-R"/>
              </a:rPr>
              <a:t>・</a:t>
            </a:r>
            <a:r>
              <a:rPr sz="750" b="1" spc="-10" dirty="0">
                <a:solidFill>
                  <a:srgbClr val="231F20"/>
                </a:solidFill>
                <a:latin typeface="BIZ UDPGothic"/>
                <a:cs typeface="BIZ UDPGothic"/>
              </a:rPr>
              <a:t>外窓交</a:t>
            </a:r>
            <a:r>
              <a:rPr sz="750" b="1" spc="-50" dirty="0">
                <a:solidFill>
                  <a:srgbClr val="231F20"/>
                </a:solidFill>
                <a:latin typeface="BIZ UDPGothic"/>
                <a:cs typeface="BIZ UDPGothic"/>
              </a:rPr>
              <a:t>換</a:t>
            </a:r>
            <a:endParaRPr sz="750">
              <a:latin typeface="BIZ UDPGothic"/>
              <a:cs typeface="BIZ UDPGothic"/>
            </a:endParaRPr>
          </a:p>
        </p:txBody>
      </p:sp>
      <p:grpSp>
        <p:nvGrpSpPr>
          <p:cNvPr id="10" name="object 39"/>
          <p:cNvGrpSpPr/>
          <p:nvPr/>
        </p:nvGrpSpPr>
        <p:grpSpPr>
          <a:xfrm>
            <a:off x="4941170" y="9580934"/>
            <a:ext cx="2040255" cy="475615"/>
            <a:chOff x="5438881" y="10076870"/>
            <a:chExt cx="2040255" cy="475615"/>
          </a:xfrm>
        </p:grpSpPr>
        <p:sp>
          <p:nvSpPr>
            <p:cNvPr id="11" name="object 40"/>
            <p:cNvSpPr/>
            <p:nvPr/>
          </p:nvSpPr>
          <p:spPr>
            <a:xfrm>
              <a:off x="6479923" y="10078775"/>
              <a:ext cx="997585" cy="0"/>
            </a:xfrm>
            <a:custGeom>
              <a:avLst/>
              <a:gdLst/>
              <a:ahLst/>
              <a:cxnLst/>
              <a:rect l="l" t="t" r="r" b="b"/>
              <a:pathLst>
                <a:path w="997584">
                  <a:moveTo>
                    <a:pt x="0" y="0"/>
                  </a:moveTo>
                  <a:lnTo>
                    <a:pt x="997280" y="0"/>
                  </a:lnTo>
                </a:path>
              </a:pathLst>
            </a:custGeom>
            <a:ln w="3810">
              <a:solidFill>
                <a:srgbClr val="231F20"/>
              </a:solidFill>
            </a:ln>
          </p:spPr>
          <p:txBody>
            <a:bodyPr wrap="square" lIns="0" tIns="0" rIns="0" bIns="0" rtlCol="0"/>
            <a:lstStyle/>
            <a:p>
              <a:endParaRPr/>
            </a:p>
          </p:txBody>
        </p:sp>
        <p:sp>
          <p:nvSpPr>
            <p:cNvPr id="12" name="object 41"/>
            <p:cNvSpPr/>
            <p:nvPr/>
          </p:nvSpPr>
          <p:spPr>
            <a:xfrm>
              <a:off x="5440786" y="10078775"/>
              <a:ext cx="997585" cy="0"/>
            </a:xfrm>
            <a:custGeom>
              <a:avLst/>
              <a:gdLst/>
              <a:ahLst/>
              <a:cxnLst/>
              <a:rect l="l" t="t" r="r" b="b"/>
              <a:pathLst>
                <a:path w="997585">
                  <a:moveTo>
                    <a:pt x="0" y="0"/>
                  </a:moveTo>
                  <a:lnTo>
                    <a:pt x="997280" y="0"/>
                  </a:lnTo>
                </a:path>
              </a:pathLst>
            </a:custGeom>
            <a:ln w="3810">
              <a:solidFill>
                <a:srgbClr val="231F20"/>
              </a:solidFill>
            </a:ln>
          </p:spPr>
          <p:txBody>
            <a:bodyPr wrap="square" lIns="0" tIns="0" rIns="0" bIns="0" rtlCol="0"/>
            <a:lstStyle/>
            <a:p>
              <a:endParaRPr/>
            </a:p>
          </p:txBody>
        </p:sp>
        <p:sp>
          <p:nvSpPr>
            <p:cNvPr id="13" name="object 42"/>
            <p:cNvSpPr/>
            <p:nvPr/>
          </p:nvSpPr>
          <p:spPr>
            <a:xfrm>
              <a:off x="6479923" y="10314625"/>
              <a:ext cx="997585" cy="0"/>
            </a:xfrm>
            <a:custGeom>
              <a:avLst/>
              <a:gdLst/>
              <a:ahLst/>
              <a:cxnLst/>
              <a:rect l="l" t="t" r="r" b="b"/>
              <a:pathLst>
                <a:path w="997584">
                  <a:moveTo>
                    <a:pt x="0" y="0"/>
                  </a:moveTo>
                  <a:lnTo>
                    <a:pt x="997280" y="0"/>
                  </a:lnTo>
                </a:path>
              </a:pathLst>
            </a:custGeom>
            <a:ln w="3810">
              <a:solidFill>
                <a:srgbClr val="231F20"/>
              </a:solidFill>
            </a:ln>
          </p:spPr>
          <p:txBody>
            <a:bodyPr wrap="square" lIns="0" tIns="0" rIns="0" bIns="0" rtlCol="0"/>
            <a:lstStyle/>
            <a:p>
              <a:endParaRPr/>
            </a:p>
          </p:txBody>
        </p:sp>
        <p:sp>
          <p:nvSpPr>
            <p:cNvPr id="14" name="object 43"/>
            <p:cNvSpPr/>
            <p:nvPr/>
          </p:nvSpPr>
          <p:spPr>
            <a:xfrm>
              <a:off x="5440786" y="10314625"/>
              <a:ext cx="997585" cy="0"/>
            </a:xfrm>
            <a:custGeom>
              <a:avLst/>
              <a:gdLst/>
              <a:ahLst/>
              <a:cxnLst/>
              <a:rect l="l" t="t" r="r" b="b"/>
              <a:pathLst>
                <a:path w="997585">
                  <a:moveTo>
                    <a:pt x="0" y="0"/>
                  </a:moveTo>
                  <a:lnTo>
                    <a:pt x="997280" y="0"/>
                  </a:lnTo>
                </a:path>
              </a:pathLst>
            </a:custGeom>
            <a:ln w="3810">
              <a:solidFill>
                <a:srgbClr val="231F20"/>
              </a:solidFill>
            </a:ln>
          </p:spPr>
          <p:txBody>
            <a:bodyPr wrap="square" lIns="0" tIns="0" rIns="0" bIns="0" rtlCol="0"/>
            <a:lstStyle/>
            <a:p>
              <a:endParaRPr/>
            </a:p>
          </p:txBody>
        </p:sp>
        <p:sp>
          <p:nvSpPr>
            <p:cNvPr id="15" name="object 44"/>
            <p:cNvSpPr/>
            <p:nvPr/>
          </p:nvSpPr>
          <p:spPr>
            <a:xfrm>
              <a:off x="6479923" y="10550475"/>
              <a:ext cx="997585" cy="0"/>
            </a:xfrm>
            <a:custGeom>
              <a:avLst/>
              <a:gdLst/>
              <a:ahLst/>
              <a:cxnLst/>
              <a:rect l="l" t="t" r="r" b="b"/>
              <a:pathLst>
                <a:path w="997584">
                  <a:moveTo>
                    <a:pt x="0" y="0"/>
                  </a:moveTo>
                  <a:lnTo>
                    <a:pt x="997280" y="0"/>
                  </a:lnTo>
                </a:path>
              </a:pathLst>
            </a:custGeom>
            <a:ln w="3810">
              <a:solidFill>
                <a:srgbClr val="231F20"/>
              </a:solidFill>
            </a:ln>
          </p:spPr>
          <p:txBody>
            <a:bodyPr wrap="square" lIns="0" tIns="0" rIns="0" bIns="0" rtlCol="0"/>
            <a:lstStyle/>
            <a:p>
              <a:endParaRPr/>
            </a:p>
          </p:txBody>
        </p:sp>
        <p:sp>
          <p:nvSpPr>
            <p:cNvPr id="16" name="object 45"/>
            <p:cNvSpPr/>
            <p:nvPr/>
          </p:nvSpPr>
          <p:spPr>
            <a:xfrm>
              <a:off x="5440786" y="10550475"/>
              <a:ext cx="997585" cy="0"/>
            </a:xfrm>
            <a:custGeom>
              <a:avLst/>
              <a:gdLst/>
              <a:ahLst/>
              <a:cxnLst/>
              <a:rect l="l" t="t" r="r" b="b"/>
              <a:pathLst>
                <a:path w="997585">
                  <a:moveTo>
                    <a:pt x="0" y="0"/>
                  </a:moveTo>
                  <a:lnTo>
                    <a:pt x="997280" y="0"/>
                  </a:lnTo>
                </a:path>
              </a:pathLst>
            </a:custGeom>
            <a:ln w="3810">
              <a:solidFill>
                <a:srgbClr val="231F20"/>
              </a:solidFill>
            </a:ln>
          </p:spPr>
          <p:txBody>
            <a:bodyPr wrap="square" lIns="0" tIns="0" rIns="0" bIns="0" rtlCol="0"/>
            <a:lstStyle/>
            <a:p>
              <a:endParaRPr/>
            </a:p>
          </p:txBody>
        </p:sp>
      </p:grpSp>
      <p:sp>
        <p:nvSpPr>
          <p:cNvPr id="17" name="object 46"/>
          <p:cNvSpPr txBox="1"/>
          <p:nvPr/>
        </p:nvSpPr>
        <p:spPr>
          <a:xfrm>
            <a:off x="6090451" y="9360301"/>
            <a:ext cx="835660" cy="234950"/>
          </a:xfrm>
          <a:prstGeom prst="rect">
            <a:avLst/>
          </a:prstGeom>
        </p:spPr>
        <p:txBody>
          <a:bodyPr vert="horz" wrap="square" lIns="0" tIns="15240" rIns="0" bIns="0" rtlCol="0">
            <a:spAutoFit/>
          </a:bodyPr>
          <a:lstStyle/>
          <a:p>
            <a:pPr marL="12700">
              <a:lnSpc>
                <a:spcPct val="100000"/>
              </a:lnSpc>
              <a:spcBef>
                <a:spcPts val="120"/>
              </a:spcBef>
            </a:pPr>
            <a:r>
              <a:rPr sz="1350" b="1" spc="-10" dirty="0">
                <a:solidFill>
                  <a:srgbClr val="231F20"/>
                </a:solidFill>
                <a:latin typeface="Trebuchet MS"/>
                <a:cs typeface="Trebuchet MS"/>
              </a:rPr>
              <a:t>99</a:t>
            </a:r>
            <a:r>
              <a:rPr sz="600" b="1" i="1" spc="-10" dirty="0">
                <a:solidFill>
                  <a:srgbClr val="231F20"/>
                </a:solidFill>
                <a:latin typeface="Calibri"/>
                <a:cs typeface="Calibri"/>
              </a:rPr>
              <a:t>,</a:t>
            </a:r>
            <a:r>
              <a:rPr sz="1350" b="1" spc="-10" dirty="0">
                <a:solidFill>
                  <a:srgbClr val="231F20"/>
                </a:solidFill>
                <a:latin typeface="Trebuchet MS"/>
                <a:cs typeface="Trebuchet MS"/>
              </a:rPr>
              <a:t>200</a:t>
            </a:r>
            <a:r>
              <a:rPr sz="600" b="1" dirty="0">
                <a:solidFill>
                  <a:srgbClr val="231F20"/>
                </a:solidFill>
                <a:latin typeface="BIZ UDPGothic"/>
                <a:cs typeface="BIZ UDPGothic"/>
              </a:rPr>
              <a:t>円</a:t>
            </a:r>
            <a:r>
              <a:rPr sz="600" b="1" i="1" spc="85" dirty="0">
                <a:solidFill>
                  <a:srgbClr val="231F20"/>
                </a:solidFill>
                <a:latin typeface="Calibri"/>
                <a:cs typeface="Calibri"/>
              </a:rPr>
              <a:t>/</a:t>
            </a:r>
            <a:r>
              <a:rPr sz="600" b="1" dirty="0">
                <a:solidFill>
                  <a:srgbClr val="231F20"/>
                </a:solidFill>
                <a:latin typeface="BIZ UDPGothic"/>
                <a:cs typeface="BIZ UDPGothic"/>
              </a:rPr>
              <a:t>箇</a:t>
            </a:r>
            <a:r>
              <a:rPr sz="600" b="1" spc="-50" dirty="0">
                <a:solidFill>
                  <a:srgbClr val="231F20"/>
                </a:solidFill>
                <a:latin typeface="BIZ UDPGothic"/>
                <a:cs typeface="BIZ UDPGothic"/>
              </a:rPr>
              <a:t>所</a:t>
            </a:r>
            <a:endParaRPr sz="600">
              <a:latin typeface="BIZ UDPGothic"/>
              <a:cs typeface="BIZ UDPGothic"/>
            </a:endParaRPr>
          </a:p>
        </p:txBody>
      </p:sp>
      <p:sp>
        <p:nvSpPr>
          <p:cNvPr id="18" name="object 47"/>
          <p:cNvSpPr txBox="1"/>
          <p:nvPr/>
        </p:nvSpPr>
        <p:spPr>
          <a:xfrm>
            <a:off x="6090451" y="9596131"/>
            <a:ext cx="835660" cy="234950"/>
          </a:xfrm>
          <a:prstGeom prst="rect">
            <a:avLst/>
          </a:prstGeom>
        </p:spPr>
        <p:txBody>
          <a:bodyPr vert="horz" wrap="square" lIns="0" tIns="15240" rIns="0" bIns="0" rtlCol="0">
            <a:spAutoFit/>
          </a:bodyPr>
          <a:lstStyle/>
          <a:p>
            <a:pPr marL="12700">
              <a:lnSpc>
                <a:spcPct val="100000"/>
              </a:lnSpc>
              <a:spcBef>
                <a:spcPts val="120"/>
              </a:spcBef>
            </a:pPr>
            <a:r>
              <a:rPr sz="1350" b="1" spc="-10" dirty="0">
                <a:solidFill>
                  <a:srgbClr val="231F20"/>
                </a:solidFill>
                <a:latin typeface="Trebuchet MS"/>
                <a:cs typeface="Trebuchet MS"/>
              </a:rPr>
              <a:t>76</a:t>
            </a:r>
            <a:r>
              <a:rPr sz="600" b="1" i="1" spc="-10" dirty="0">
                <a:solidFill>
                  <a:srgbClr val="231F20"/>
                </a:solidFill>
                <a:latin typeface="Calibri"/>
                <a:cs typeface="Calibri"/>
              </a:rPr>
              <a:t>,</a:t>
            </a:r>
            <a:r>
              <a:rPr sz="1350" b="1" spc="-10" dirty="0">
                <a:solidFill>
                  <a:srgbClr val="231F20"/>
                </a:solidFill>
                <a:latin typeface="Trebuchet MS"/>
                <a:cs typeface="Trebuchet MS"/>
              </a:rPr>
              <a:t>800</a:t>
            </a:r>
            <a:r>
              <a:rPr sz="600" b="1" dirty="0">
                <a:solidFill>
                  <a:srgbClr val="231F20"/>
                </a:solidFill>
                <a:latin typeface="BIZ UDPGothic"/>
                <a:cs typeface="BIZ UDPGothic"/>
              </a:rPr>
              <a:t>円</a:t>
            </a:r>
            <a:r>
              <a:rPr sz="600" b="1" i="1" spc="85" dirty="0">
                <a:solidFill>
                  <a:srgbClr val="231F20"/>
                </a:solidFill>
                <a:latin typeface="Calibri"/>
                <a:cs typeface="Calibri"/>
              </a:rPr>
              <a:t>/</a:t>
            </a:r>
            <a:r>
              <a:rPr sz="600" b="1" dirty="0">
                <a:solidFill>
                  <a:srgbClr val="231F20"/>
                </a:solidFill>
                <a:latin typeface="BIZ UDPGothic"/>
                <a:cs typeface="BIZ UDPGothic"/>
              </a:rPr>
              <a:t>箇</a:t>
            </a:r>
            <a:r>
              <a:rPr sz="600" b="1" spc="-50" dirty="0">
                <a:solidFill>
                  <a:srgbClr val="231F20"/>
                </a:solidFill>
                <a:latin typeface="BIZ UDPGothic"/>
                <a:cs typeface="BIZ UDPGothic"/>
              </a:rPr>
              <a:t>所</a:t>
            </a:r>
            <a:endParaRPr sz="600" dirty="0">
              <a:latin typeface="BIZ UDPGothic"/>
              <a:cs typeface="BIZ UDPGothic"/>
            </a:endParaRPr>
          </a:p>
        </p:txBody>
      </p:sp>
      <p:sp>
        <p:nvSpPr>
          <p:cNvPr id="19" name="object 48"/>
          <p:cNvSpPr txBox="1"/>
          <p:nvPr/>
        </p:nvSpPr>
        <p:spPr>
          <a:xfrm>
            <a:off x="4987423" y="9360301"/>
            <a:ext cx="936625" cy="234950"/>
          </a:xfrm>
          <a:prstGeom prst="rect">
            <a:avLst/>
          </a:prstGeom>
        </p:spPr>
        <p:txBody>
          <a:bodyPr vert="horz" wrap="square" lIns="0" tIns="15240" rIns="0" bIns="0" rtlCol="0">
            <a:spAutoFit/>
          </a:bodyPr>
          <a:lstStyle/>
          <a:p>
            <a:pPr marL="12700">
              <a:lnSpc>
                <a:spcPct val="100000"/>
              </a:lnSpc>
              <a:spcBef>
                <a:spcPts val="120"/>
              </a:spcBef>
            </a:pPr>
            <a:r>
              <a:rPr sz="1350" b="1" spc="-10" dirty="0">
                <a:solidFill>
                  <a:srgbClr val="231F20"/>
                </a:solidFill>
                <a:latin typeface="Trebuchet MS"/>
                <a:cs typeface="Trebuchet MS"/>
              </a:rPr>
              <a:t>144</a:t>
            </a:r>
            <a:r>
              <a:rPr sz="600" b="1" i="1" spc="-10" dirty="0">
                <a:solidFill>
                  <a:srgbClr val="231F20"/>
                </a:solidFill>
                <a:latin typeface="Calibri"/>
                <a:cs typeface="Calibri"/>
              </a:rPr>
              <a:t>,</a:t>
            </a:r>
            <a:r>
              <a:rPr sz="1350" b="1" spc="-10" dirty="0">
                <a:solidFill>
                  <a:srgbClr val="231F20"/>
                </a:solidFill>
                <a:latin typeface="Trebuchet MS"/>
                <a:cs typeface="Trebuchet MS"/>
              </a:rPr>
              <a:t>000</a:t>
            </a:r>
            <a:r>
              <a:rPr sz="600" b="1" dirty="0">
                <a:solidFill>
                  <a:srgbClr val="231F20"/>
                </a:solidFill>
                <a:latin typeface="BIZ UDPGothic"/>
                <a:cs typeface="BIZ UDPGothic"/>
              </a:rPr>
              <a:t>円</a:t>
            </a:r>
            <a:r>
              <a:rPr sz="600" b="1" i="1" spc="85" dirty="0">
                <a:solidFill>
                  <a:srgbClr val="231F20"/>
                </a:solidFill>
                <a:latin typeface="Calibri"/>
                <a:cs typeface="Calibri"/>
              </a:rPr>
              <a:t>/</a:t>
            </a:r>
            <a:r>
              <a:rPr sz="600" b="1" dirty="0">
                <a:solidFill>
                  <a:srgbClr val="231F20"/>
                </a:solidFill>
                <a:latin typeface="BIZ UDPGothic"/>
                <a:cs typeface="BIZ UDPGothic"/>
              </a:rPr>
              <a:t>箇</a:t>
            </a:r>
            <a:r>
              <a:rPr sz="600" b="1" spc="-50" dirty="0">
                <a:solidFill>
                  <a:srgbClr val="231F20"/>
                </a:solidFill>
                <a:latin typeface="BIZ UDPGothic"/>
                <a:cs typeface="BIZ UDPGothic"/>
              </a:rPr>
              <a:t>所</a:t>
            </a:r>
            <a:endParaRPr sz="600" dirty="0">
              <a:latin typeface="BIZ UDPGothic"/>
              <a:cs typeface="BIZ UDPGothic"/>
            </a:endParaRPr>
          </a:p>
        </p:txBody>
      </p:sp>
      <p:sp>
        <p:nvSpPr>
          <p:cNvPr id="20" name="object 49"/>
          <p:cNvSpPr txBox="1"/>
          <p:nvPr/>
        </p:nvSpPr>
        <p:spPr>
          <a:xfrm>
            <a:off x="4987423" y="9831974"/>
            <a:ext cx="1938655" cy="234950"/>
          </a:xfrm>
          <a:prstGeom prst="rect">
            <a:avLst/>
          </a:prstGeom>
        </p:spPr>
        <p:txBody>
          <a:bodyPr vert="horz" wrap="square" lIns="0" tIns="15240" rIns="0" bIns="0" rtlCol="0">
            <a:spAutoFit/>
          </a:bodyPr>
          <a:lstStyle/>
          <a:p>
            <a:pPr marL="12700">
              <a:lnSpc>
                <a:spcPct val="100000"/>
              </a:lnSpc>
              <a:spcBef>
                <a:spcPts val="120"/>
              </a:spcBef>
              <a:tabLst>
                <a:tab pos="1115060" algn="l"/>
              </a:tabLst>
            </a:pPr>
            <a:r>
              <a:rPr sz="1350" b="1" spc="-10" dirty="0">
                <a:solidFill>
                  <a:srgbClr val="231F20"/>
                </a:solidFill>
                <a:latin typeface="Trebuchet MS"/>
                <a:cs typeface="Trebuchet MS"/>
              </a:rPr>
              <a:t>128</a:t>
            </a:r>
            <a:r>
              <a:rPr sz="600" b="1" i="1" spc="-10" dirty="0">
                <a:solidFill>
                  <a:srgbClr val="231F20"/>
                </a:solidFill>
                <a:latin typeface="Calibri"/>
                <a:cs typeface="Calibri"/>
              </a:rPr>
              <a:t>,</a:t>
            </a:r>
            <a:r>
              <a:rPr sz="1350" b="1" spc="-10" dirty="0">
                <a:solidFill>
                  <a:srgbClr val="231F20"/>
                </a:solidFill>
                <a:latin typeface="Trebuchet MS"/>
                <a:cs typeface="Trebuchet MS"/>
              </a:rPr>
              <a:t>000</a:t>
            </a:r>
            <a:r>
              <a:rPr sz="600" b="1" dirty="0">
                <a:solidFill>
                  <a:srgbClr val="231F20"/>
                </a:solidFill>
                <a:latin typeface="BIZ UDPGothic"/>
                <a:cs typeface="BIZ UDPGothic"/>
              </a:rPr>
              <a:t>円</a:t>
            </a:r>
            <a:r>
              <a:rPr sz="600" b="1" i="1" spc="85" dirty="0">
                <a:solidFill>
                  <a:srgbClr val="231F20"/>
                </a:solidFill>
                <a:latin typeface="Calibri"/>
                <a:cs typeface="Calibri"/>
              </a:rPr>
              <a:t>/</a:t>
            </a:r>
            <a:r>
              <a:rPr sz="600" b="1" dirty="0">
                <a:solidFill>
                  <a:srgbClr val="231F20"/>
                </a:solidFill>
                <a:latin typeface="BIZ UDPGothic"/>
                <a:cs typeface="BIZ UDPGothic"/>
              </a:rPr>
              <a:t>箇</a:t>
            </a:r>
            <a:r>
              <a:rPr sz="600" b="1" spc="-50" dirty="0">
                <a:solidFill>
                  <a:srgbClr val="231F20"/>
                </a:solidFill>
                <a:latin typeface="BIZ UDPGothic"/>
                <a:cs typeface="BIZ UDPGothic"/>
              </a:rPr>
              <a:t>所</a:t>
            </a:r>
            <a:r>
              <a:rPr sz="600" b="1" dirty="0">
                <a:solidFill>
                  <a:srgbClr val="231F20"/>
                </a:solidFill>
                <a:latin typeface="BIZ UDPGothic"/>
                <a:cs typeface="BIZ UDPGothic"/>
              </a:rPr>
              <a:t>	</a:t>
            </a:r>
            <a:r>
              <a:rPr sz="1350" b="1" spc="-10" dirty="0">
                <a:solidFill>
                  <a:srgbClr val="231F20"/>
                </a:solidFill>
                <a:latin typeface="Trebuchet MS"/>
                <a:cs typeface="Trebuchet MS"/>
              </a:rPr>
              <a:t>64</a:t>
            </a:r>
            <a:r>
              <a:rPr sz="600" b="1" i="1" spc="-10" dirty="0">
                <a:solidFill>
                  <a:srgbClr val="231F20"/>
                </a:solidFill>
                <a:latin typeface="Calibri"/>
                <a:cs typeface="Calibri"/>
              </a:rPr>
              <a:t>,</a:t>
            </a:r>
            <a:r>
              <a:rPr sz="1350" b="1" spc="-10" dirty="0">
                <a:solidFill>
                  <a:srgbClr val="231F20"/>
                </a:solidFill>
                <a:latin typeface="Trebuchet MS"/>
                <a:cs typeface="Trebuchet MS"/>
              </a:rPr>
              <a:t>000</a:t>
            </a:r>
            <a:r>
              <a:rPr sz="600" b="1" dirty="0">
                <a:solidFill>
                  <a:srgbClr val="231F20"/>
                </a:solidFill>
                <a:latin typeface="BIZ UDPGothic"/>
                <a:cs typeface="BIZ UDPGothic"/>
              </a:rPr>
              <a:t>円</a:t>
            </a:r>
            <a:r>
              <a:rPr sz="600" b="1" i="1" spc="85" dirty="0">
                <a:solidFill>
                  <a:srgbClr val="231F20"/>
                </a:solidFill>
                <a:latin typeface="Calibri"/>
                <a:cs typeface="Calibri"/>
              </a:rPr>
              <a:t>/</a:t>
            </a:r>
            <a:r>
              <a:rPr sz="600" b="1" dirty="0">
                <a:solidFill>
                  <a:srgbClr val="231F20"/>
                </a:solidFill>
                <a:latin typeface="BIZ UDPGothic"/>
                <a:cs typeface="BIZ UDPGothic"/>
              </a:rPr>
              <a:t>箇</a:t>
            </a:r>
            <a:r>
              <a:rPr sz="600" b="1" spc="-50" dirty="0">
                <a:solidFill>
                  <a:srgbClr val="231F20"/>
                </a:solidFill>
                <a:latin typeface="BIZ UDPGothic"/>
                <a:cs typeface="BIZ UDPGothic"/>
              </a:rPr>
              <a:t>所</a:t>
            </a:r>
            <a:endParaRPr sz="600" dirty="0">
              <a:latin typeface="BIZ UDPGothic"/>
              <a:cs typeface="BIZ UDPGothic"/>
            </a:endParaRPr>
          </a:p>
        </p:txBody>
      </p:sp>
      <p:sp>
        <p:nvSpPr>
          <p:cNvPr id="21" name="object 50"/>
          <p:cNvSpPr/>
          <p:nvPr/>
        </p:nvSpPr>
        <p:spPr>
          <a:xfrm>
            <a:off x="5338319" y="9696703"/>
            <a:ext cx="207010" cy="8255"/>
          </a:xfrm>
          <a:custGeom>
            <a:avLst/>
            <a:gdLst/>
            <a:ahLst/>
            <a:cxnLst/>
            <a:rect l="l" t="t" r="r" b="b"/>
            <a:pathLst>
              <a:path w="207010" h="8254">
                <a:moveTo>
                  <a:pt x="206781" y="0"/>
                </a:moveTo>
                <a:lnTo>
                  <a:pt x="0" y="0"/>
                </a:lnTo>
                <a:lnTo>
                  <a:pt x="0" y="8115"/>
                </a:lnTo>
                <a:lnTo>
                  <a:pt x="206781" y="8115"/>
                </a:lnTo>
                <a:lnTo>
                  <a:pt x="206781" y="0"/>
                </a:lnTo>
                <a:close/>
              </a:path>
            </a:pathLst>
          </a:custGeom>
          <a:solidFill>
            <a:srgbClr val="231F20"/>
          </a:solidFill>
        </p:spPr>
        <p:txBody>
          <a:bodyPr wrap="square" lIns="0" tIns="0" rIns="0" bIns="0" rtlCol="0"/>
          <a:lstStyle/>
          <a:p>
            <a:endParaRPr/>
          </a:p>
        </p:txBody>
      </p:sp>
      <p:sp>
        <p:nvSpPr>
          <p:cNvPr id="23" name="object 85"/>
          <p:cNvSpPr/>
          <p:nvPr/>
        </p:nvSpPr>
        <p:spPr>
          <a:xfrm>
            <a:off x="511367" y="9722039"/>
            <a:ext cx="1988765" cy="329801"/>
          </a:xfrm>
          <a:custGeom>
            <a:avLst/>
            <a:gdLst/>
            <a:ahLst/>
            <a:cxnLst/>
            <a:rect l="l" t="t" r="r" b="b"/>
            <a:pathLst>
              <a:path w="2054225" h="285115">
                <a:moveTo>
                  <a:pt x="5981" y="0"/>
                </a:moveTo>
                <a:lnTo>
                  <a:pt x="0" y="0"/>
                </a:lnTo>
                <a:lnTo>
                  <a:pt x="0" y="285076"/>
                </a:lnTo>
                <a:lnTo>
                  <a:pt x="5981" y="285076"/>
                </a:lnTo>
                <a:lnTo>
                  <a:pt x="5981" y="0"/>
                </a:lnTo>
                <a:close/>
              </a:path>
              <a:path w="2054225" h="285115">
                <a:moveTo>
                  <a:pt x="2053678" y="0"/>
                </a:moveTo>
                <a:lnTo>
                  <a:pt x="2047697" y="0"/>
                </a:lnTo>
                <a:lnTo>
                  <a:pt x="2047697" y="285076"/>
                </a:lnTo>
                <a:lnTo>
                  <a:pt x="2053678" y="285076"/>
                </a:lnTo>
                <a:lnTo>
                  <a:pt x="2053678" y="0"/>
                </a:lnTo>
                <a:close/>
              </a:path>
            </a:pathLst>
          </a:custGeom>
          <a:solidFill>
            <a:srgbClr val="231F20"/>
          </a:solidFill>
        </p:spPr>
        <p:txBody>
          <a:bodyPr wrap="square" lIns="0" tIns="0" rIns="0" bIns="0" rtlCol="0"/>
          <a:lstStyle/>
          <a:p>
            <a:endParaRPr/>
          </a:p>
        </p:txBody>
      </p:sp>
      <p:sp>
        <p:nvSpPr>
          <p:cNvPr id="24" name="object 88"/>
          <p:cNvSpPr txBox="1"/>
          <p:nvPr/>
        </p:nvSpPr>
        <p:spPr>
          <a:xfrm>
            <a:off x="496680" y="9183284"/>
            <a:ext cx="4197913" cy="883127"/>
          </a:xfrm>
          <a:prstGeom prst="rect">
            <a:avLst/>
          </a:prstGeom>
        </p:spPr>
        <p:txBody>
          <a:bodyPr vert="horz" wrap="square" lIns="0" tIns="12700" rIns="0" bIns="0" rtlCol="0">
            <a:spAutoFit/>
          </a:bodyPr>
          <a:lstStyle/>
          <a:p>
            <a:pPr marL="65405" marR="97790" indent="3175" algn="just">
              <a:lnSpc>
                <a:spcPct val="118100"/>
              </a:lnSpc>
              <a:spcBef>
                <a:spcPts val="100"/>
              </a:spcBef>
            </a:pPr>
            <a:r>
              <a:rPr sz="830" b="1" dirty="0">
                <a:solidFill>
                  <a:srgbClr val="231F20"/>
                </a:solidFill>
                <a:latin typeface="BIZ UDPGothic" panose="020B0400000000000000" pitchFamily="50" charset="-128"/>
                <a:ea typeface="BIZ UDPGothic" panose="020B0400000000000000" pitchFamily="50" charset="-128"/>
                <a:cs typeface="BIZ UDPGothic"/>
              </a:rPr>
              <a:t>住宅エコリフォーム推進事業は、カーボンニュートラルの実現に向け</a:t>
            </a:r>
            <a:r>
              <a:rPr sz="830" b="1">
                <a:solidFill>
                  <a:srgbClr val="231F20"/>
                </a:solidFill>
                <a:latin typeface="BIZ UDPGothic" panose="020B0400000000000000" pitchFamily="50" charset="-128"/>
                <a:ea typeface="BIZ UDPGothic" panose="020B0400000000000000" pitchFamily="50" charset="-128"/>
                <a:cs typeface="BIZ UDPGothic"/>
              </a:rPr>
              <a:t>、</a:t>
            </a:r>
            <a:r>
              <a:rPr sz="830" b="1" smtClean="0">
                <a:solidFill>
                  <a:srgbClr val="231F20"/>
                </a:solidFill>
                <a:latin typeface="BIZ UDPGothic" panose="020B0400000000000000" pitchFamily="50" charset="-128"/>
                <a:ea typeface="BIZ UDPGothic" panose="020B0400000000000000" pitchFamily="50" charset="-128"/>
                <a:cs typeface="BIZ UDPGothic"/>
              </a:rPr>
              <a:t>住宅ストックの省エ</a:t>
            </a:r>
            <a:endParaRPr lang="en-US" sz="830" b="1" smtClean="0">
              <a:solidFill>
                <a:srgbClr val="231F20"/>
              </a:solidFill>
              <a:latin typeface="BIZ UDPGothic" panose="020B0400000000000000" pitchFamily="50" charset="-128"/>
              <a:ea typeface="BIZ UDPGothic" panose="020B0400000000000000" pitchFamily="50" charset="-128"/>
              <a:cs typeface="BIZ UDPGothic"/>
            </a:endParaRPr>
          </a:p>
          <a:p>
            <a:pPr marL="65405" marR="97790" indent="3175" algn="just">
              <a:lnSpc>
                <a:spcPct val="118100"/>
              </a:lnSpc>
              <a:spcBef>
                <a:spcPts val="100"/>
              </a:spcBef>
            </a:pPr>
            <a:r>
              <a:rPr sz="830" b="1" smtClean="0">
                <a:solidFill>
                  <a:srgbClr val="231F20"/>
                </a:solidFill>
                <a:latin typeface="BIZ UDPGothic" panose="020B0400000000000000" pitchFamily="50" charset="-128"/>
                <a:ea typeface="BIZ UDPGothic" panose="020B0400000000000000" pitchFamily="50" charset="-128"/>
                <a:cs typeface="BIZ UDPGothic"/>
              </a:rPr>
              <a:t>ネ化を推進するため</a:t>
            </a:r>
            <a:r>
              <a:rPr sz="830" b="1" dirty="0">
                <a:solidFill>
                  <a:srgbClr val="231F20"/>
                </a:solidFill>
                <a:latin typeface="BIZ UDPGothic" panose="020B0400000000000000" pitchFamily="50" charset="-128"/>
                <a:ea typeface="BIZ UDPGothic" panose="020B0400000000000000" pitchFamily="50" charset="-128"/>
                <a:cs typeface="BIZ UDPGothic"/>
              </a:rPr>
              <a:t>、住宅をZEHレベルの高い省エネ性能へ改修する取組に対して</a:t>
            </a:r>
            <a:r>
              <a:rPr sz="830" b="1">
                <a:solidFill>
                  <a:srgbClr val="231F20"/>
                </a:solidFill>
                <a:latin typeface="BIZ UDPGothic" panose="020B0400000000000000" pitchFamily="50" charset="-128"/>
                <a:ea typeface="BIZ UDPGothic" panose="020B0400000000000000" pitchFamily="50" charset="-128"/>
                <a:cs typeface="BIZ UDPGothic"/>
              </a:rPr>
              <a:t>、</a:t>
            </a:r>
            <a:r>
              <a:rPr sz="830" b="1" smtClean="0">
                <a:solidFill>
                  <a:srgbClr val="231F20"/>
                </a:solidFill>
                <a:latin typeface="BIZ UDPGothic" panose="020B0400000000000000" pitchFamily="50" charset="-128"/>
                <a:ea typeface="BIZ UDPGothic" panose="020B0400000000000000" pitchFamily="50" charset="-128"/>
                <a:cs typeface="BIZ UDPGothic"/>
              </a:rPr>
              <a:t>期</a:t>
            </a:r>
            <a:endParaRPr lang="en-US" sz="830" b="1" smtClean="0">
              <a:solidFill>
                <a:srgbClr val="231F20"/>
              </a:solidFill>
              <a:latin typeface="BIZ UDPGothic" panose="020B0400000000000000" pitchFamily="50" charset="-128"/>
              <a:ea typeface="BIZ UDPGothic" panose="020B0400000000000000" pitchFamily="50" charset="-128"/>
              <a:cs typeface="BIZ UDPGothic"/>
            </a:endParaRPr>
          </a:p>
          <a:p>
            <a:pPr marL="65405" marR="97790" indent="3175" algn="just">
              <a:lnSpc>
                <a:spcPct val="118100"/>
              </a:lnSpc>
              <a:spcBef>
                <a:spcPts val="100"/>
              </a:spcBef>
            </a:pPr>
            <a:r>
              <a:rPr sz="830" b="1" smtClean="0">
                <a:solidFill>
                  <a:srgbClr val="231F20"/>
                </a:solidFill>
                <a:latin typeface="BIZ UDPGothic" panose="020B0400000000000000" pitchFamily="50" charset="-128"/>
                <a:ea typeface="BIZ UDPGothic" panose="020B0400000000000000" pitchFamily="50" charset="-128"/>
                <a:cs typeface="BIZ UDPGothic"/>
              </a:rPr>
              <a:t>限を区切って国が直接支援を行う事業です</a:t>
            </a:r>
            <a:r>
              <a:rPr sz="830" b="1" dirty="0">
                <a:solidFill>
                  <a:srgbClr val="231F20"/>
                </a:solidFill>
                <a:latin typeface="BIZ UDPGothic" panose="020B0400000000000000" pitchFamily="50" charset="-128"/>
                <a:ea typeface="BIZ UDPGothic" panose="020B0400000000000000" pitchFamily="50" charset="-128"/>
                <a:cs typeface="BIZ UDPGothic"/>
              </a:rPr>
              <a:t>。</a:t>
            </a:r>
            <a:endParaRPr sz="830" dirty="0">
              <a:latin typeface="BIZ UDPGothic" panose="020B0400000000000000" pitchFamily="50" charset="-128"/>
              <a:ea typeface="BIZ UDPGothic" panose="020B0400000000000000" pitchFamily="50" charset="-128"/>
              <a:cs typeface="BIZ UDPGothic"/>
            </a:endParaRPr>
          </a:p>
          <a:p>
            <a:pPr>
              <a:lnSpc>
                <a:spcPct val="100000"/>
              </a:lnSpc>
              <a:spcBef>
                <a:spcPts val="20"/>
              </a:spcBef>
            </a:pPr>
            <a:endParaRPr sz="650" dirty="0">
              <a:latin typeface="BIZ UDPGothic" panose="020B0400000000000000" pitchFamily="50" charset="-128"/>
              <a:ea typeface="BIZ UDPGothic" panose="020B0400000000000000" pitchFamily="50" charset="-128"/>
              <a:cs typeface="BIZ UDPGothic"/>
            </a:endParaRPr>
          </a:p>
          <a:p>
            <a:pPr marL="63500" algn="just">
              <a:lnSpc>
                <a:spcPct val="100000"/>
              </a:lnSpc>
              <a:tabLst>
                <a:tab pos="2110105" algn="l"/>
              </a:tabLst>
            </a:pPr>
            <a:r>
              <a:rPr sz="850" dirty="0">
                <a:solidFill>
                  <a:srgbClr val="231F20"/>
                </a:solidFill>
                <a:latin typeface="BIZ UDPGothic" panose="020B0400000000000000" pitchFamily="50" charset="-128"/>
                <a:ea typeface="BIZ UDPGothic" panose="020B0400000000000000" pitchFamily="50" charset="-128"/>
                <a:cs typeface="PMingLiU"/>
              </a:rPr>
              <a:t>［</a:t>
            </a:r>
            <a:r>
              <a:rPr sz="1200" b="1" baseline="3472">
                <a:solidFill>
                  <a:srgbClr val="231F20"/>
                </a:solidFill>
                <a:latin typeface="BIZ UDPGothic" panose="020B0400000000000000" pitchFamily="50" charset="-128"/>
                <a:ea typeface="BIZ UDPGothic" panose="020B0400000000000000" pitchFamily="50" charset="-128"/>
                <a:cs typeface="BIZ UDPGothic"/>
              </a:rPr>
              <a:t>補助対</a:t>
            </a:r>
            <a:r>
              <a:rPr sz="1200" b="1" spc="-15" baseline="3472">
                <a:solidFill>
                  <a:srgbClr val="231F20"/>
                </a:solidFill>
                <a:latin typeface="BIZ UDPGothic" panose="020B0400000000000000" pitchFamily="50" charset="-128"/>
                <a:ea typeface="BIZ UDPGothic" panose="020B0400000000000000" pitchFamily="50" charset="-128"/>
                <a:cs typeface="BIZ UDPGothic"/>
              </a:rPr>
              <a:t>象</a:t>
            </a:r>
            <a:r>
              <a:rPr sz="850" spc="-50" smtClean="0">
                <a:solidFill>
                  <a:srgbClr val="231F20"/>
                </a:solidFill>
                <a:latin typeface="BIZ UDPGothic" panose="020B0400000000000000" pitchFamily="50" charset="-128"/>
                <a:ea typeface="BIZ UDPGothic" panose="020B0400000000000000" pitchFamily="50" charset="-128"/>
                <a:cs typeface="PMingLiU"/>
              </a:rPr>
              <a:t>］</a:t>
            </a:r>
            <a:r>
              <a:rPr lang="en-US" sz="850">
                <a:solidFill>
                  <a:srgbClr val="231F20"/>
                </a:solidFill>
                <a:latin typeface="BIZ UDPGothic" panose="020B0400000000000000" pitchFamily="50" charset="-128"/>
                <a:ea typeface="BIZ UDPGothic" panose="020B0400000000000000" pitchFamily="50" charset="-128"/>
                <a:cs typeface="PMingLiU"/>
              </a:rPr>
              <a:t> </a:t>
            </a:r>
            <a:r>
              <a:rPr lang="en-US" sz="850" smtClean="0">
                <a:solidFill>
                  <a:srgbClr val="231F20"/>
                </a:solidFill>
                <a:latin typeface="BIZ UDPGothic" panose="020B0400000000000000" pitchFamily="50" charset="-128"/>
                <a:ea typeface="BIZ UDPGothic" panose="020B0400000000000000" pitchFamily="50" charset="-128"/>
                <a:cs typeface="PMingLiU"/>
              </a:rPr>
              <a:t>                                       </a:t>
            </a:r>
            <a:r>
              <a:rPr sz="1275" baseline="3267" smtClean="0">
                <a:solidFill>
                  <a:srgbClr val="231F20"/>
                </a:solidFill>
                <a:latin typeface="BIZ UDPGothic" panose="020B0400000000000000" pitchFamily="50" charset="-128"/>
                <a:ea typeface="BIZ UDPGothic" panose="020B0400000000000000" pitchFamily="50" charset="-128"/>
                <a:cs typeface="PMingLiU"/>
              </a:rPr>
              <a:t>［</a:t>
            </a:r>
            <a:r>
              <a:rPr sz="1200" b="1" spc="-15" baseline="6944" smtClean="0">
                <a:solidFill>
                  <a:srgbClr val="231F20"/>
                </a:solidFill>
                <a:latin typeface="BIZ UDPGothic" panose="020B0400000000000000" pitchFamily="50" charset="-128"/>
                <a:ea typeface="BIZ UDPGothic" panose="020B0400000000000000" pitchFamily="50" charset="-128"/>
                <a:cs typeface="BIZ UDPGothic"/>
              </a:rPr>
              <a:t>申</a:t>
            </a:r>
            <a:r>
              <a:rPr sz="1200" b="1" baseline="6944" smtClean="0">
                <a:solidFill>
                  <a:srgbClr val="231F20"/>
                </a:solidFill>
                <a:latin typeface="BIZ UDPGothic" panose="020B0400000000000000" pitchFamily="50" charset="-128"/>
                <a:ea typeface="BIZ UDPGothic" panose="020B0400000000000000" pitchFamily="50" charset="-128"/>
                <a:cs typeface="BIZ UDPGothic"/>
              </a:rPr>
              <a:t>請期間</a:t>
            </a:r>
            <a:r>
              <a:rPr sz="1275" baseline="3267" smtClean="0">
                <a:solidFill>
                  <a:srgbClr val="231F20"/>
                </a:solidFill>
                <a:latin typeface="BIZ UDPGothic" panose="020B0400000000000000" pitchFamily="50" charset="-128"/>
                <a:ea typeface="BIZ UDPGothic" panose="020B0400000000000000" pitchFamily="50" charset="-128"/>
                <a:cs typeface="PMingLiU"/>
              </a:rPr>
              <a:t>］</a:t>
            </a:r>
            <a:r>
              <a:rPr sz="1275" spc="292" baseline="3267" smtClean="0">
                <a:solidFill>
                  <a:srgbClr val="231F20"/>
                </a:solidFill>
                <a:latin typeface="BIZ UDPGothic" panose="020B0400000000000000" pitchFamily="50" charset="-128"/>
                <a:ea typeface="BIZ UDPGothic" panose="020B0400000000000000" pitchFamily="50" charset="-128"/>
                <a:cs typeface="PMingLiU"/>
              </a:rPr>
              <a:t> </a:t>
            </a:r>
            <a:r>
              <a:rPr lang="en-US" sz="1275" spc="292" baseline="3267" smtClean="0">
                <a:solidFill>
                  <a:srgbClr val="231F20"/>
                </a:solidFill>
                <a:latin typeface="BIZ UDPGothic" panose="020B0400000000000000" pitchFamily="50" charset="-128"/>
                <a:ea typeface="BIZ UDPGothic" panose="020B0400000000000000" pitchFamily="50" charset="-128"/>
                <a:cs typeface="PMingLiU"/>
              </a:rPr>
              <a:t> </a:t>
            </a:r>
            <a:r>
              <a:rPr sz="825" baseline="5050" smtClean="0">
                <a:solidFill>
                  <a:srgbClr val="231F20"/>
                </a:solidFill>
                <a:latin typeface="BIZ UDPGothic" panose="020B0400000000000000" pitchFamily="50" charset="-128"/>
                <a:ea typeface="BIZ UDPGothic" panose="020B0400000000000000" pitchFamily="50" charset="-128"/>
                <a:cs typeface="PMingLiU"/>
              </a:rPr>
              <a:t>＊締切は予算の執行状況に応じて公表します。</a:t>
            </a:r>
            <a:endParaRPr lang="en-US" sz="825" baseline="5050" smtClean="0">
              <a:solidFill>
                <a:srgbClr val="231F20"/>
              </a:solidFill>
              <a:latin typeface="BIZ UDPGothic" panose="020B0400000000000000" pitchFamily="50" charset="-128"/>
              <a:ea typeface="BIZ UDPGothic" panose="020B0400000000000000" pitchFamily="50" charset="-128"/>
              <a:cs typeface="PMingLiU"/>
            </a:endParaRPr>
          </a:p>
          <a:p>
            <a:pPr marL="63500" algn="just">
              <a:lnSpc>
                <a:spcPct val="100000"/>
              </a:lnSpc>
              <a:tabLst>
                <a:tab pos="2110105" algn="l"/>
              </a:tabLst>
            </a:pPr>
            <a:r>
              <a:rPr sz="1300" b="1" baseline="5847" smtClean="0">
                <a:solidFill>
                  <a:srgbClr val="231F20"/>
                </a:solidFill>
                <a:latin typeface="BIZ UDPGothic" panose="020B0400000000000000" pitchFamily="50" charset="-128"/>
                <a:ea typeface="BIZ UDPGothic" panose="020B0400000000000000" pitchFamily="50" charset="-128"/>
                <a:cs typeface="BIZ UDPGothic"/>
              </a:rPr>
              <a:t>開口部の断熱改修工事</a:t>
            </a:r>
            <a:r>
              <a:rPr sz="1300" baseline="5847" smtClean="0">
                <a:solidFill>
                  <a:srgbClr val="231F20"/>
                </a:solidFill>
                <a:latin typeface="BIZ UDPGothic" panose="020B0400000000000000" pitchFamily="50" charset="-128"/>
                <a:ea typeface="BIZ UDPGothic" panose="020B0400000000000000" pitchFamily="50" charset="-128"/>
                <a:cs typeface="PMingLiU"/>
              </a:rPr>
              <a:t>（</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ZEHレベル</a:t>
            </a:r>
            <a:r>
              <a:rPr sz="1300" baseline="5847" smtClean="0">
                <a:solidFill>
                  <a:srgbClr val="231F20"/>
                </a:solidFill>
                <a:latin typeface="BIZ UDPGothic" panose="020B0400000000000000" pitchFamily="50" charset="-128"/>
                <a:ea typeface="BIZ UDPGothic" panose="020B0400000000000000" pitchFamily="50" charset="-128"/>
                <a:cs typeface="PMingLiU"/>
              </a:rPr>
              <a:t>） </a:t>
            </a:r>
            <a:r>
              <a:rPr lang="en-US" sz="1300" baseline="5847" smtClean="0">
                <a:solidFill>
                  <a:srgbClr val="231F20"/>
                </a:solidFill>
                <a:latin typeface="BIZ UDPGothic" panose="020B0400000000000000" pitchFamily="50" charset="-128"/>
                <a:ea typeface="BIZ UDPGothic" panose="020B0400000000000000" pitchFamily="50" charset="-128"/>
                <a:cs typeface="PMingLiU"/>
              </a:rPr>
              <a:t>     </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令和</a:t>
            </a:r>
            <a:r>
              <a:rPr sz="1050" smtClean="0">
                <a:solidFill>
                  <a:srgbClr val="231F20"/>
                </a:solidFill>
                <a:latin typeface="BIZ UDPGothic" panose="020B0400000000000000" pitchFamily="50" charset="-128"/>
                <a:ea typeface="BIZ UDPGothic" panose="020B0400000000000000" pitchFamily="50" charset="-128"/>
                <a:cs typeface="Microsoft JhengHei UI"/>
              </a:rPr>
              <a:t>5</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年</a:t>
            </a:r>
            <a:r>
              <a:rPr sz="1050" smtClean="0">
                <a:solidFill>
                  <a:srgbClr val="231F20"/>
                </a:solidFill>
                <a:latin typeface="BIZ UDPGothic" panose="020B0400000000000000" pitchFamily="50" charset="-128"/>
                <a:ea typeface="BIZ UDPGothic" panose="020B0400000000000000" pitchFamily="50" charset="-128"/>
                <a:cs typeface="Microsoft JhengHei UI"/>
              </a:rPr>
              <a:t>5</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月</a:t>
            </a:r>
            <a:r>
              <a:rPr sz="1050" smtClean="0">
                <a:solidFill>
                  <a:srgbClr val="231F20"/>
                </a:solidFill>
                <a:latin typeface="BIZ UDPGothic" panose="020B0400000000000000" pitchFamily="50" charset="-128"/>
                <a:ea typeface="BIZ UDPGothic" panose="020B0400000000000000" pitchFamily="50" charset="-128"/>
                <a:cs typeface="Microsoft JhengHei UI"/>
              </a:rPr>
              <a:t>26</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日</a:t>
            </a:r>
            <a:r>
              <a:rPr sz="1300" baseline="5847" smtClean="0">
                <a:solidFill>
                  <a:srgbClr val="231F20"/>
                </a:solidFill>
                <a:latin typeface="BIZ UDPGothic" panose="020B0400000000000000" pitchFamily="50" charset="-128"/>
                <a:ea typeface="BIZ UDPGothic" panose="020B0400000000000000" pitchFamily="50" charset="-128"/>
                <a:cs typeface="PMingLiU"/>
              </a:rPr>
              <a:t>～</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令和</a:t>
            </a:r>
            <a:r>
              <a:rPr sz="1050" smtClean="0">
                <a:solidFill>
                  <a:srgbClr val="231F20"/>
                </a:solidFill>
                <a:latin typeface="BIZ UDPGothic" panose="020B0400000000000000" pitchFamily="50" charset="-128"/>
                <a:ea typeface="BIZ UDPGothic" panose="020B0400000000000000" pitchFamily="50" charset="-128"/>
                <a:cs typeface="Microsoft JhengHei UI"/>
              </a:rPr>
              <a:t>6</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年</a:t>
            </a:r>
            <a:r>
              <a:rPr sz="1050" smtClean="0">
                <a:solidFill>
                  <a:srgbClr val="231F20"/>
                </a:solidFill>
                <a:latin typeface="BIZ UDPGothic" panose="020B0400000000000000" pitchFamily="50" charset="-128"/>
                <a:ea typeface="BIZ UDPGothic" panose="020B0400000000000000" pitchFamily="50" charset="-128"/>
                <a:cs typeface="Microsoft JhengHei UI"/>
              </a:rPr>
              <a:t>1</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月</a:t>
            </a:r>
            <a:r>
              <a:rPr sz="1050" smtClean="0">
                <a:solidFill>
                  <a:srgbClr val="231F20"/>
                </a:solidFill>
                <a:latin typeface="BIZ UDPGothic" panose="020B0400000000000000" pitchFamily="50" charset="-128"/>
                <a:ea typeface="BIZ UDPGothic" panose="020B0400000000000000" pitchFamily="50" charset="-128"/>
                <a:cs typeface="Microsoft JhengHei UI"/>
              </a:rPr>
              <a:t>19</a:t>
            </a:r>
            <a:r>
              <a:rPr sz="1300" b="1" baseline="5847" smtClean="0">
                <a:solidFill>
                  <a:srgbClr val="231F20"/>
                </a:solidFill>
                <a:latin typeface="BIZ UDPGothic" panose="020B0400000000000000" pitchFamily="50" charset="-128"/>
                <a:ea typeface="BIZ UDPGothic" panose="020B0400000000000000" pitchFamily="50" charset="-128"/>
                <a:cs typeface="BIZ UDPGothic"/>
              </a:rPr>
              <a:t>日</a:t>
            </a:r>
            <a:endParaRPr sz="1300" baseline="5847" dirty="0">
              <a:latin typeface="BIZ UDPGothic" panose="020B0400000000000000" pitchFamily="50" charset="-128"/>
              <a:ea typeface="BIZ UDPGothic" panose="020B0400000000000000" pitchFamily="50" charset="-128"/>
              <a:cs typeface="BIZ UDPGothic"/>
            </a:endParaRPr>
          </a:p>
        </p:txBody>
      </p:sp>
    </p:spTree>
    <p:extLst>
      <p:ext uri="{BB962C8B-B14F-4D97-AF65-F5344CB8AC3E}">
        <p14:creationId xmlns:p14="http://schemas.microsoft.com/office/powerpoint/2010/main" val="3943352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object 75"/>
          <p:cNvSpPr txBox="1"/>
          <p:nvPr/>
        </p:nvSpPr>
        <p:spPr>
          <a:xfrm>
            <a:off x="2183122" y="8134112"/>
            <a:ext cx="746012" cy="217367"/>
          </a:xfrm>
          <a:prstGeom prst="rect">
            <a:avLst/>
          </a:prstGeom>
          <a:solidFill>
            <a:srgbClr val="DAE1E4"/>
          </a:solidFill>
        </p:spPr>
        <p:txBody>
          <a:bodyPr vert="horz" wrap="square" lIns="0" tIns="62865" rIns="0" bIns="0" rtlCol="0">
            <a:spAutoFit/>
          </a:bodyPr>
          <a:lstStyle/>
          <a:p>
            <a:pPr marL="124460">
              <a:lnSpc>
                <a:spcPct val="100000"/>
              </a:lnSpc>
              <a:spcBef>
                <a:spcPts val="495"/>
              </a:spcBef>
            </a:pPr>
            <a:endParaRPr sz="1000" dirty="0">
              <a:latin typeface="BIZ UDPGothic" panose="020B0400000000000000" pitchFamily="50" charset="-128"/>
              <a:ea typeface="BIZ UDPGothic" panose="020B0400000000000000" pitchFamily="50" charset="-128"/>
              <a:cs typeface="BIZ UDPGothic"/>
            </a:endParaRPr>
          </a:p>
        </p:txBody>
      </p:sp>
      <p:sp>
        <p:nvSpPr>
          <p:cNvPr id="106" name="object 75"/>
          <p:cNvSpPr txBox="1"/>
          <p:nvPr/>
        </p:nvSpPr>
        <p:spPr>
          <a:xfrm>
            <a:off x="1379672" y="8136481"/>
            <a:ext cx="746012" cy="217367"/>
          </a:xfrm>
          <a:prstGeom prst="rect">
            <a:avLst/>
          </a:prstGeom>
          <a:solidFill>
            <a:srgbClr val="DAE1E4"/>
          </a:solidFill>
        </p:spPr>
        <p:txBody>
          <a:bodyPr vert="horz" wrap="square" lIns="0" tIns="62865" rIns="0" bIns="0" rtlCol="0">
            <a:spAutoFit/>
          </a:bodyPr>
          <a:lstStyle/>
          <a:p>
            <a:pPr marL="124460">
              <a:lnSpc>
                <a:spcPct val="100000"/>
              </a:lnSpc>
              <a:spcBef>
                <a:spcPts val="495"/>
              </a:spcBef>
            </a:pPr>
            <a:endParaRPr sz="1000" dirty="0">
              <a:latin typeface="BIZ UDPGothic" panose="020B0400000000000000" pitchFamily="50" charset="-128"/>
              <a:ea typeface="BIZ UDPGothic" panose="020B0400000000000000" pitchFamily="50" charset="-128"/>
              <a:cs typeface="BIZ UDPGothic"/>
            </a:endParaRPr>
          </a:p>
        </p:txBody>
      </p:sp>
      <p:pic>
        <p:nvPicPr>
          <p:cNvPr id="278" name="図 277"/>
          <p:cNvPicPr>
            <a:picLocks noChangeAspect="1"/>
          </p:cNvPicPr>
          <p:nvPr/>
        </p:nvPicPr>
        <p:blipFill rotWithShape="1">
          <a:blip r:embed="rId2">
            <a:extLst>
              <a:ext uri="{28A0092B-C50C-407E-A947-70E740481C1C}">
                <a14:useLocalDpi xmlns:a14="http://schemas.microsoft.com/office/drawing/2010/main" val="0"/>
              </a:ext>
            </a:extLst>
          </a:blip>
          <a:srcRect l="5122" t="3878" r="5859" b="4152"/>
          <a:stretch/>
        </p:blipFill>
        <p:spPr>
          <a:xfrm>
            <a:off x="0" y="1157"/>
            <a:ext cx="7559675" cy="10690656"/>
          </a:xfrm>
          <a:prstGeom prst="rect">
            <a:avLst/>
          </a:prstGeom>
        </p:spPr>
      </p:pic>
      <p:sp>
        <p:nvSpPr>
          <p:cNvPr id="280" name="object 3"/>
          <p:cNvSpPr txBox="1"/>
          <p:nvPr/>
        </p:nvSpPr>
        <p:spPr>
          <a:xfrm>
            <a:off x="4540284" y="7533723"/>
            <a:ext cx="1473913" cy="143629"/>
          </a:xfrm>
          <a:prstGeom prst="rect">
            <a:avLst/>
          </a:prstGeom>
        </p:spPr>
        <p:txBody>
          <a:bodyPr vert="horz" wrap="square" lIns="0" tIns="12700" rIns="0" bIns="0" rtlCol="0">
            <a:spAutoFit/>
          </a:bodyPr>
          <a:lstStyle/>
          <a:p>
            <a:pPr marL="12700">
              <a:lnSpc>
                <a:spcPct val="100000"/>
              </a:lnSpc>
              <a:spcBef>
                <a:spcPts val="100"/>
              </a:spcBef>
            </a:pPr>
            <a:r>
              <a:rPr sz="850" b="1" dirty="0">
                <a:solidFill>
                  <a:srgbClr val="231F20"/>
                </a:solidFill>
                <a:latin typeface="BIZ UDPGothic" panose="020B0400000000000000" pitchFamily="50" charset="-128"/>
                <a:ea typeface="BIZ UDPGothic" panose="020B0400000000000000" pitchFamily="50" charset="-128"/>
                <a:cs typeface="BIZ UDPGothic"/>
              </a:rPr>
              <a:t>補助金についての詳細は</a:t>
            </a:r>
            <a:endParaRPr sz="850" dirty="0">
              <a:latin typeface="BIZ UDPGothic" panose="020B0400000000000000" pitchFamily="50" charset="-128"/>
              <a:ea typeface="BIZ UDPGothic" panose="020B0400000000000000" pitchFamily="50" charset="-128"/>
              <a:cs typeface="BIZ UDPGothic"/>
            </a:endParaRPr>
          </a:p>
        </p:txBody>
      </p:sp>
      <p:sp>
        <p:nvSpPr>
          <p:cNvPr id="283" name="object 6"/>
          <p:cNvSpPr txBox="1"/>
          <p:nvPr/>
        </p:nvSpPr>
        <p:spPr>
          <a:xfrm>
            <a:off x="427425" y="1799878"/>
            <a:ext cx="1031875" cy="252633"/>
          </a:xfrm>
          <a:prstGeom prst="rect">
            <a:avLst/>
          </a:prstGeom>
        </p:spPr>
        <p:txBody>
          <a:bodyPr vert="horz" wrap="square" lIns="0" tIns="13970" rIns="0" bIns="0" rtlCol="0">
            <a:spAutoFit/>
          </a:bodyPr>
          <a:lstStyle/>
          <a:p>
            <a:pPr marL="12700">
              <a:lnSpc>
                <a:spcPct val="100000"/>
              </a:lnSpc>
              <a:spcBef>
                <a:spcPts val="110"/>
              </a:spcBef>
            </a:pPr>
            <a:r>
              <a:rPr sz="1550" b="1" spc="50" dirty="0">
                <a:solidFill>
                  <a:srgbClr val="231F20"/>
                </a:solidFill>
                <a:latin typeface="BIZ UDPGothic" panose="020B0400000000000000" pitchFamily="50" charset="-128"/>
                <a:ea typeface="BIZ UDPGothic" panose="020B0400000000000000" pitchFamily="50" charset="-128"/>
                <a:cs typeface="Calibri"/>
              </a:rPr>
              <a:t>1</a:t>
            </a:r>
            <a:r>
              <a:rPr sz="1550" spc="50" dirty="0">
                <a:solidFill>
                  <a:srgbClr val="231F20"/>
                </a:solidFill>
                <a:latin typeface="BIZ UDPGothic" panose="020B0400000000000000" pitchFamily="50" charset="-128"/>
                <a:ea typeface="BIZ UDPGothic" panose="020B0400000000000000" pitchFamily="50" charset="-128"/>
                <a:cs typeface="Calibri"/>
              </a:rPr>
              <a:t>.</a:t>
            </a:r>
            <a:r>
              <a:rPr sz="1650" b="1" spc="22" baseline="5050" dirty="0">
                <a:solidFill>
                  <a:srgbClr val="231F20"/>
                </a:solidFill>
                <a:latin typeface="BIZ UDPGothic" panose="020B0400000000000000" pitchFamily="50" charset="-128"/>
                <a:ea typeface="BIZ UDPGothic" panose="020B0400000000000000" pitchFamily="50" charset="-128"/>
                <a:cs typeface="BIZ UDPGothic"/>
              </a:rPr>
              <a:t>玄関ドア交換</a:t>
            </a:r>
            <a:endParaRPr sz="1650" baseline="5050" dirty="0">
              <a:latin typeface="BIZ UDPGothic" panose="020B0400000000000000" pitchFamily="50" charset="-128"/>
              <a:ea typeface="BIZ UDPGothic" panose="020B0400000000000000" pitchFamily="50" charset="-128"/>
              <a:cs typeface="BIZ UDPGothic"/>
            </a:endParaRPr>
          </a:p>
        </p:txBody>
      </p:sp>
      <p:sp>
        <p:nvSpPr>
          <p:cNvPr id="284" name="object 7"/>
          <p:cNvSpPr txBox="1"/>
          <p:nvPr/>
        </p:nvSpPr>
        <p:spPr>
          <a:xfrm>
            <a:off x="4052760" y="5787947"/>
            <a:ext cx="3229610" cy="392430"/>
          </a:xfrm>
          <a:prstGeom prst="rect">
            <a:avLst/>
          </a:prstGeom>
        </p:spPr>
        <p:txBody>
          <a:bodyPr vert="horz" wrap="square" lIns="0" tIns="36830" rIns="0" bIns="0" rtlCol="0">
            <a:spAutoFit/>
          </a:bodyPr>
          <a:lstStyle/>
          <a:p>
            <a:pPr marL="12700">
              <a:lnSpc>
                <a:spcPct val="100000"/>
              </a:lnSpc>
              <a:spcBef>
                <a:spcPts val="290"/>
              </a:spcBef>
            </a:pPr>
            <a:r>
              <a:rPr sz="700" dirty="0">
                <a:solidFill>
                  <a:srgbClr val="231F20"/>
                </a:solidFill>
                <a:latin typeface="BIZ UDPGothic" panose="020B0400000000000000" pitchFamily="50" charset="-128"/>
                <a:ea typeface="BIZ UDPGothic" panose="020B0400000000000000" pitchFamily="50" charset="-128"/>
                <a:cs typeface="PMingLiU"/>
              </a:rPr>
              <a:t>［</a:t>
            </a:r>
            <a:r>
              <a:rPr sz="700" b="1" dirty="0">
                <a:solidFill>
                  <a:srgbClr val="231F20"/>
                </a:solidFill>
                <a:latin typeface="BIZ UDPGothic" panose="020B0400000000000000" pitchFamily="50" charset="-128"/>
                <a:ea typeface="BIZ UDPGothic" panose="020B0400000000000000" pitchFamily="50" charset="-128"/>
                <a:cs typeface="BIZ UDPGothic"/>
              </a:rPr>
              <a:t>対象条件</a:t>
            </a:r>
            <a:r>
              <a:rPr sz="700" dirty="0">
                <a:solidFill>
                  <a:srgbClr val="231F20"/>
                </a:solidFill>
                <a:latin typeface="BIZ UDPGothic" panose="020B0400000000000000" pitchFamily="50" charset="-128"/>
                <a:ea typeface="BIZ UDPGothic" panose="020B0400000000000000" pitchFamily="50" charset="-128"/>
                <a:cs typeface="PMingLiU"/>
              </a:rPr>
              <a:t>］</a:t>
            </a:r>
            <a:endParaRPr sz="700" dirty="0">
              <a:latin typeface="BIZ UDPGothic" panose="020B0400000000000000" pitchFamily="50" charset="-128"/>
              <a:ea typeface="BIZ UDPGothic" panose="020B0400000000000000" pitchFamily="50" charset="-128"/>
              <a:cs typeface="PMingLiU"/>
            </a:endParaRPr>
          </a:p>
          <a:p>
            <a:pPr marL="132715" indent="-66040">
              <a:lnSpc>
                <a:spcPct val="100000"/>
              </a:lnSpc>
              <a:spcBef>
                <a:spcPts val="204"/>
              </a:spcBef>
              <a:buSzPct val="66666"/>
              <a:buChar char="■"/>
              <a:tabLst>
                <a:tab pos="133350" algn="l"/>
              </a:tabLst>
            </a:pPr>
            <a:r>
              <a:rPr sz="600" dirty="0">
                <a:solidFill>
                  <a:srgbClr val="231F20"/>
                </a:solidFill>
                <a:latin typeface="BIZ UDPGothic" panose="020B0400000000000000" pitchFamily="50" charset="-128"/>
                <a:ea typeface="BIZ UDPGothic" panose="020B0400000000000000" pitchFamily="50" charset="-128"/>
                <a:cs typeface="PMingLiU"/>
              </a:rPr>
              <a:t>複数（2</a:t>
            </a:r>
            <a:r>
              <a:rPr sz="600">
                <a:solidFill>
                  <a:srgbClr val="231F20"/>
                </a:solidFill>
                <a:latin typeface="BIZ UDPGothic" panose="020B0400000000000000" pitchFamily="50" charset="-128"/>
                <a:ea typeface="BIZ UDPGothic" panose="020B0400000000000000" pitchFamily="50" charset="-128"/>
                <a:cs typeface="PMingLiU"/>
              </a:rPr>
              <a:t>箇所以上</a:t>
            </a:r>
            <a:r>
              <a:rPr sz="600" smtClean="0">
                <a:solidFill>
                  <a:srgbClr val="231F20"/>
                </a:solidFill>
                <a:latin typeface="BIZ UDPGothic" panose="020B0400000000000000" pitchFamily="50" charset="-128"/>
                <a:ea typeface="BIZ UDPGothic" panose="020B0400000000000000" pitchFamily="50" charset="-128"/>
                <a:cs typeface="PMingLiU"/>
              </a:rPr>
              <a:t>）の開口部改修工事から申請可能です</a:t>
            </a:r>
            <a:r>
              <a:rPr sz="600" dirty="0">
                <a:solidFill>
                  <a:srgbClr val="231F20"/>
                </a:solidFill>
                <a:latin typeface="BIZ UDPGothic" panose="020B0400000000000000" pitchFamily="50" charset="-128"/>
                <a:ea typeface="BIZ UDPGothic" panose="020B0400000000000000" pitchFamily="50" charset="-128"/>
                <a:cs typeface="PMingLiU"/>
              </a:rPr>
              <a:t>。</a:t>
            </a:r>
            <a:endParaRPr sz="600" dirty="0">
              <a:latin typeface="BIZ UDPGothic" panose="020B0400000000000000" pitchFamily="50" charset="-128"/>
              <a:ea typeface="BIZ UDPGothic" panose="020B0400000000000000" pitchFamily="50" charset="-128"/>
              <a:cs typeface="PMingLiU"/>
            </a:endParaRPr>
          </a:p>
          <a:p>
            <a:pPr marL="132715" indent="-66040">
              <a:lnSpc>
                <a:spcPct val="100000"/>
              </a:lnSpc>
              <a:spcBef>
                <a:spcPts val="204"/>
              </a:spcBef>
              <a:buSzPct val="66666"/>
              <a:buChar char="■"/>
              <a:tabLst>
                <a:tab pos="133350" algn="l"/>
              </a:tabLst>
            </a:pPr>
            <a:r>
              <a:rPr sz="600" dirty="0">
                <a:solidFill>
                  <a:srgbClr val="231F20"/>
                </a:solidFill>
                <a:latin typeface="BIZ UDPGothic" panose="020B0400000000000000" pitchFamily="50" charset="-128"/>
                <a:ea typeface="BIZ UDPGothic" panose="020B0400000000000000" pitchFamily="50" charset="-128"/>
                <a:cs typeface="PMingLiU"/>
              </a:rPr>
              <a:t>改修後の開口部の熱貫流率（U値）が、下表の基準値以下となる断熱改修を対象とします。</a:t>
            </a:r>
            <a:endParaRPr sz="600" dirty="0">
              <a:latin typeface="BIZ UDPGothic" panose="020B0400000000000000" pitchFamily="50" charset="-128"/>
              <a:ea typeface="BIZ UDPGothic" panose="020B0400000000000000" pitchFamily="50" charset="-128"/>
              <a:cs typeface="PMingLiU"/>
            </a:endParaRPr>
          </a:p>
        </p:txBody>
      </p:sp>
      <p:sp>
        <p:nvSpPr>
          <p:cNvPr id="285" name="object 8"/>
          <p:cNvSpPr txBox="1"/>
          <p:nvPr/>
        </p:nvSpPr>
        <p:spPr>
          <a:xfrm>
            <a:off x="4047583" y="6878668"/>
            <a:ext cx="3294511" cy="279948"/>
          </a:xfrm>
          <a:prstGeom prst="rect">
            <a:avLst/>
          </a:prstGeom>
        </p:spPr>
        <p:txBody>
          <a:bodyPr vert="horz" wrap="square" lIns="0" tIns="8255" rIns="0" bIns="0" rtlCol="0">
            <a:spAutoFit/>
          </a:bodyPr>
          <a:lstStyle/>
          <a:p>
            <a:pPr marL="12700" marR="5080" indent="635">
              <a:lnSpc>
                <a:spcPct val="107400"/>
              </a:lnSpc>
              <a:spcBef>
                <a:spcPts val="65"/>
              </a:spcBef>
            </a:pPr>
            <a:r>
              <a:rPr sz="550" dirty="0" smtClean="0">
                <a:solidFill>
                  <a:srgbClr val="231F20"/>
                </a:solidFill>
                <a:latin typeface="BIZ UDPGothic" panose="020B0400000000000000" pitchFamily="50" charset="-128"/>
                <a:ea typeface="BIZ UDPGothic" panose="020B0400000000000000" pitchFamily="50" charset="-128"/>
                <a:cs typeface="PMingLiU"/>
              </a:rPr>
              <a:t>＊8</a:t>
            </a:r>
            <a:r>
              <a:rPr sz="550" dirty="0">
                <a:solidFill>
                  <a:srgbClr val="231F20"/>
                </a:solidFill>
                <a:latin typeface="BIZ UDPGothic" panose="020B0400000000000000" pitchFamily="50" charset="-128"/>
                <a:ea typeface="BIZ UDPGothic" panose="020B0400000000000000" pitchFamily="50" charset="-128"/>
                <a:cs typeface="PMingLiU"/>
              </a:rPr>
              <a:t>地域においては、日射熱取得率が「窓およびドア：0.52以下」または「ガラス：0.65以下」の製品をガラス交換及び外窓交換で設置する工事を対象とします。 ＊ </a:t>
            </a:r>
            <a:r>
              <a:rPr sz="550">
                <a:solidFill>
                  <a:srgbClr val="231F20"/>
                </a:solidFill>
                <a:latin typeface="BIZ UDPGothic" panose="020B0400000000000000" pitchFamily="50" charset="-128"/>
                <a:ea typeface="BIZ UDPGothic" panose="020B0400000000000000" pitchFamily="50" charset="-128"/>
                <a:cs typeface="PMingLiU"/>
              </a:rPr>
              <a:t>実際の地域区分は市町村別に定められています</a:t>
            </a:r>
            <a:r>
              <a:rPr sz="550" smtClean="0">
                <a:solidFill>
                  <a:srgbClr val="231F20"/>
                </a:solidFill>
                <a:latin typeface="BIZ UDPGothic" panose="020B0400000000000000" pitchFamily="50" charset="-128"/>
                <a:ea typeface="BIZ UDPGothic" panose="020B0400000000000000" pitchFamily="50" charset="-128"/>
                <a:cs typeface="PMingLiU"/>
              </a:rPr>
              <a:t>。</a:t>
            </a:r>
            <a:endParaRPr lang="en-US" sz="550" smtClean="0">
              <a:solidFill>
                <a:srgbClr val="231F20"/>
              </a:solidFill>
              <a:latin typeface="BIZ UDPGothic" panose="020B0400000000000000" pitchFamily="50" charset="-128"/>
              <a:ea typeface="BIZ UDPGothic" panose="020B0400000000000000" pitchFamily="50" charset="-128"/>
              <a:cs typeface="PMingLiU"/>
            </a:endParaRPr>
          </a:p>
          <a:p>
            <a:pPr marL="12700" marR="5080" indent="635">
              <a:lnSpc>
                <a:spcPct val="107400"/>
              </a:lnSpc>
              <a:spcBef>
                <a:spcPts val="65"/>
              </a:spcBef>
            </a:pPr>
            <a:r>
              <a:rPr sz="550" smtClean="0">
                <a:solidFill>
                  <a:srgbClr val="231F20"/>
                </a:solidFill>
                <a:latin typeface="BIZ UDPGothic" panose="020B0400000000000000" pitchFamily="50" charset="-128"/>
                <a:ea typeface="BIZ UDPGothic" panose="020B0400000000000000" pitchFamily="50" charset="-128"/>
                <a:cs typeface="PMingLiU"/>
              </a:rPr>
              <a:t>詳しくは国土交通省のホームページなどでご確認ください</a:t>
            </a:r>
            <a:r>
              <a:rPr sz="550" dirty="0">
                <a:solidFill>
                  <a:srgbClr val="231F20"/>
                </a:solidFill>
                <a:latin typeface="BIZ UDPGothic" panose="020B0400000000000000" pitchFamily="50" charset="-128"/>
                <a:ea typeface="BIZ UDPGothic" panose="020B0400000000000000" pitchFamily="50" charset="-128"/>
                <a:cs typeface="PMingLiU"/>
              </a:rPr>
              <a:t>。</a:t>
            </a:r>
            <a:endParaRPr sz="550" dirty="0">
              <a:latin typeface="BIZ UDPGothic" panose="020B0400000000000000" pitchFamily="50" charset="-128"/>
              <a:ea typeface="BIZ UDPGothic" panose="020B0400000000000000" pitchFamily="50" charset="-128"/>
              <a:cs typeface="PMingLiU"/>
            </a:endParaRPr>
          </a:p>
        </p:txBody>
      </p:sp>
      <p:sp>
        <p:nvSpPr>
          <p:cNvPr id="286" name="object 9"/>
          <p:cNvSpPr txBox="1"/>
          <p:nvPr/>
        </p:nvSpPr>
        <p:spPr>
          <a:xfrm>
            <a:off x="361841" y="8788255"/>
            <a:ext cx="6414626" cy="99385"/>
          </a:xfrm>
          <a:prstGeom prst="rect">
            <a:avLst/>
          </a:prstGeom>
        </p:spPr>
        <p:txBody>
          <a:bodyPr vert="horz" wrap="square" lIns="0" tIns="14604" rIns="0" bIns="0" rtlCol="0">
            <a:spAutoFit/>
          </a:bodyPr>
          <a:lstStyle/>
          <a:p>
            <a:pPr marL="12700">
              <a:lnSpc>
                <a:spcPct val="100000"/>
              </a:lnSpc>
              <a:spcBef>
                <a:spcPts val="114"/>
              </a:spcBef>
            </a:pPr>
            <a:r>
              <a:rPr sz="550" dirty="0">
                <a:solidFill>
                  <a:srgbClr val="231F20"/>
                </a:solidFill>
                <a:latin typeface="BIZ UDPGothic" panose="020B0400000000000000" pitchFamily="50" charset="-128"/>
                <a:ea typeface="BIZ UDPGothic" panose="020B0400000000000000" pitchFamily="50" charset="-128"/>
                <a:cs typeface="PMingLiU"/>
              </a:rPr>
              <a:t>※1 モデル工事費×補助率40％で算出。実際の工事費がモデル費より安い場合は補助額も低くなります。 </a:t>
            </a:r>
            <a:r>
              <a:rPr lang="en-US" sz="550" dirty="0" smtClean="0">
                <a:solidFill>
                  <a:srgbClr val="231F20"/>
                </a:solidFill>
                <a:latin typeface="BIZ UDPGothic" panose="020B0400000000000000" pitchFamily="50" charset="-128"/>
                <a:ea typeface="BIZ UDPGothic" panose="020B0400000000000000" pitchFamily="50" charset="-128"/>
                <a:cs typeface="PMingLiU"/>
              </a:rPr>
              <a:t> </a:t>
            </a:r>
            <a:r>
              <a:rPr sz="550" dirty="0" smtClean="0">
                <a:solidFill>
                  <a:srgbClr val="231F20"/>
                </a:solidFill>
                <a:latin typeface="BIZ UDPGothic" panose="020B0400000000000000" pitchFamily="50" charset="-128"/>
                <a:ea typeface="BIZ UDPGothic" panose="020B0400000000000000" pitchFamily="50" charset="-128"/>
                <a:cs typeface="PMingLiU"/>
              </a:rPr>
              <a:t>※</a:t>
            </a:r>
            <a:r>
              <a:rPr sz="550" dirty="0">
                <a:solidFill>
                  <a:srgbClr val="231F20"/>
                </a:solidFill>
                <a:latin typeface="BIZ UDPGothic" panose="020B0400000000000000" pitchFamily="50" charset="-128"/>
                <a:ea typeface="BIZ UDPGothic" panose="020B0400000000000000" pitchFamily="50" charset="-128"/>
                <a:cs typeface="PMingLiU"/>
              </a:rPr>
              <a:t>2 ドアリモ 勝手口ドアは4地域以南で対象となります</a:t>
            </a:r>
            <a:r>
              <a:rPr sz="550" dirty="0" smtClean="0">
                <a:solidFill>
                  <a:srgbClr val="231F20"/>
                </a:solidFill>
                <a:latin typeface="BIZ UDPGothic" panose="020B0400000000000000" pitchFamily="50" charset="-128"/>
                <a:ea typeface="BIZ UDPGothic" panose="020B0400000000000000" pitchFamily="50" charset="-128"/>
                <a:cs typeface="PMingLiU"/>
              </a:rPr>
              <a:t>。</a:t>
            </a:r>
            <a:r>
              <a:rPr lang="en-US" sz="550" dirty="0" smtClean="0">
                <a:solidFill>
                  <a:srgbClr val="231F20"/>
                </a:solidFill>
                <a:latin typeface="BIZ UDPGothic" panose="020B0400000000000000" pitchFamily="50" charset="-128"/>
                <a:ea typeface="BIZ UDPGothic" panose="020B0400000000000000" pitchFamily="50" charset="-128"/>
                <a:cs typeface="PMingLiU"/>
              </a:rPr>
              <a:t> </a:t>
            </a:r>
            <a:r>
              <a:rPr sz="550" dirty="0" smtClean="0">
                <a:solidFill>
                  <a:srgbClr val="231F20"/>
                </a:solidFill>
                <a:latin typeface="BIZ UDPGothic" panose="020B0400000000000000" pitchFamily="50" charset="-128"/>
                <a:ea typeface="BIZ UDPGothic" panose="020B0400000000000000" pitchFamily="50" charset="-128"/>
                <a:cs typeface="PMingLiU"/>
              </a:rPr>
              <a:t> </a:t>
            </a:r>
            <a:r>
              <a:rPr sz="550" dirty="0">
                <a:solidFill>
                  <a:srgbClr val="231F20"/>
                </a:solidFill>
                <a:latin typeface="BIZ UDPGothic" panose="020B0400000000000000" pitchFamily="50" charset="-128"/>
                <a:ea typeface="BIZ UDPGothic" panose="020B0400000000000000" pitchFamily="50" charset="-128"/>
                <a:cs typeface="PMingLiU"/>
              </a:rPr>
              <a:t>※3 計画的な耐震化を行うものを含む。</a:t>
            </a:r>
            <a:endParaRPr sz="550" dirty="0">
              <a:latin typeface="BIZ UDPGothic" panose="020B0400000000000000" pitchFamily="50" charset="-128"/>
              <a:ea typeface="BIZ UDPGothic" panose="020B0400000000000000" pitchFamily="50" charset="-128"/>
              <a:cs typeface="PMingLiU"/>
            </a:endParaRPr>
          </a:p>
        </p:txBody>
      </p:sp>
      <p:sp>
        <p:nvSpPr>
          <p:cNvPr id="288" name="object 11"/>
          <p:cNvSpPr/>
          <p:nvPr/>
        </p:nvSpPr>
        <p:spPr>
          <a:xfrm>
            <a:off x="1446262" y="2335921"/>
            <a:ext cx="109855" cy="60325"/>
          </a:xfrm>
          <a:custGeom>
            <a:avLst/>
            <a:gdLst/>
            <a:ahLst/>
            <a:cxnLst/>
            <a:rect l="l" t="t" r="r" b="b"/>
            <a:pathLst>
              <a:path w="109855" h="60325">
                <a:moveTo>
                  <a:pt x="109499" y="59969"/>
                </a:moveTo>
                <a:lnTo>
                  <a:pt x="0" y="59969"/>
                </a:lnTo>
                <a:lnTo>
                  <a:pt x="0" y="0"/>
                </a:lnTo>
                <a:lnTo>
                  <a:pt x="109499" y="0"/>
                </a:lnTo>
                <a:lnTo>
                  <a:pt x="109499" y="59969"/>
                </a:lnTo>
                <a:close/>
              </a:path>
            </a:pathLst>
          </a:custGeom>
          <a:ln w="3175">
            <a:solidFill>
              <a:srgbClr val="231F20"/>
            </a:solidFill>
          </a:ln>
        </p:spPr>
        <p:txBody>
          <a:bodyPr wrap="square" lIns="0" tIns="0" rIns="0" bIns="0" rtlCol="0"/>
          <a:lstStyle/>
          <a:p>
            <a:endParaRPr/>
          </a:p>
        </p:txBody>
      </p:sp>
      <p:sp>
        <p:nvSpPr>
          <p:cNvPr id="292" name="object 15"/>
          <p:cNvSpPr txBox="1"/>
          <p:nvPr/>
        </p:nvSpPr>
        <p:spPr>
          <a:xfrm>
            <a:off x="446013" y="2136226"/>
            <a:ext cx="339725" cy="102592"/>
          </a:xfrm>
          <a:prstGeom prst="rect">
            <a:avLst/>
          </a:prstGeom>
          <a:solidFill>
            <a:srgbClr val="4495D1">
              <a:alpha val="29998"/>
            </a:srgbClr>
          </a:solidFill>
        </p:spPr>
        <p:txBody>
          <a:bodyPr vert="horz" wrap="square" lIns="0" tIns="10160" rIns="0" bIns="0" rtlCol="0">
            <a:spAutoFit/>
          </a:bodyPr>
          <a:lstStyle/>
          <a:p>
            <a:pPr marL="56515">
              <a:lnSpc>
                <a:spcPct val="100000"/>
              </a:lnSpc>
              <a:spcBef>
                <a:spcPts val="80"/>
              </a:spcBef>
            </a:pPr>
            <a:r>
              <a:rPr sz="600" b="1" spc="-10" dirty="0">
                <a:solidFill>
                  <a:srgbClr val="231F20"/>
                </a:solidFill>
                <a:latin typeface="BIZ UDPGothic"/>
                <a:cs typeface="BIZ UDPGothic"/>
              </a:rPr>
              <a:t>全地</a:t>
            </a:r>
            <a:r>
              <a:rPr sz="600" b="1" spc="-50" dirty="0">
                <a:solidFill>
                  <a:srgbClr val="231F20"/>
                </a:solidFill>
                <a:latin typeface="BIZ UDPGothic"/>
                <a:cs typeface="BIZ UDPGothic"/>
              </a:rPr>
              <a:t>域</a:t>
            </a:r>
            <a:endParaRPr sz="600">
              <a:latin typeface="BIZ UDPGothic"/>
              <a:cs typeface="BIZ UDPGothic"/>
            </a:endParaRPr>
          </a:p>
        </p:txBody>
      </p:sp>
      <p:sp>
        <p:nvSpPr>
          <p:cNvPr id="293" name="object 16"/>
          <p:cNvSpPr txBox="1"/>
          <p:nvPr/>
        </p:nvSpPr>
        <p:spPr>
          <a:xfrm>
            <a:off x="804369" y="2136226"/>
            <a:ext cx="444500" cy="102592"/>
          </a:xfrm>
          <a:prstGeom prst="rect">
            <a:avLst/>
          </a:prstGeom>
          <a:solidFill>
            <a:srgbClr val="4495D1">
              <a:alpha val="29998"/>
            </a:srgbClr>
          </a:solidFill>
        </p:spPr>
        <p:txBody>
          <a:bodyPr vert="horz" wrap="square" lIns="0" tIns="10160" rIns="0" bIns="0" rtlCol="0">
            <a:spAutoFit/>
          </a:bodyPr>
          <a:lstStyle/>
          <a:p>
            <a:pPr marL="52705">
              <a:lnSpc>
                <a:spcPct val="100000"/>
              </a:lnSpc>
              <a:spcBef>
                <a:spcPts val="80"/>
              </a:spcBef>
            </a:pPr>
            <a:r>
              <a:rPr sz="600" b="1" spc="70" dirty="0">
                <a:solidFill>
                  <a:srgbClr val="231F20"/>
                </a:solidFill>
                <a:latin typeface="BIZ UDPGothic"/>
                <a:cs typeface="BIZ UDPGothic"/>
              </a:rPr>
              <a:t>大</a:t>
            </a:r>
            <a:r>
              <a:rPr sz="900" spc="75" baseline="4629" dirty="0">
                <a:solidFill>
                  <a:srgbClr val="231F20"/>
                </a:solidFill>
                <a:latin typeface="PMingLiU"/>
                <a:cs typeface="PMingLiU"/>
              </a:rPr>
              <a:t>×</a:t>
            </a:r>
            <a:r>
              <a:rPr sz="600" b="1" spc="50" dirty="0">
                <a:solidFill>
                  <a:srgbClr val="231F20"/>
                </a:solidFill>
                <a:latin typeface="BIZ UDPGothic"/>
                <a:cs typeface="BIZ UDPGothic"/>
              </a:rPr>
              <a:t>1</a:t>
            </a:r>
            <a:r>
              <a:rPr sz="600" b="1" spc="-10" dirty="0">
                <a:solidFill>
                  <a:srgbClr val="231F20"/>
                </a:solidFill>
                <a:latin typeface="BIZ UDPGothic"/>
                <a:cs typeface="BIZ UDPGothic"/>
              </a:rPr>
              <a:t>箇</a:t>
            </a:r>
            <a:r>
              <a:rPr sz="600" b="1" spc="-50" dirty="0">
                <a:solidFill>
                  <a:srgbClr val="231F20"/>
                </a:solidFill>
                <a:latin typeface="BIZ UDPGothic"/>
                <a:cs typeface="BIZ UDPGothic"/>
              </a:rPr>
              <a:t>所</a:t>
            </a:r>
            <a:endParaRPr sz="600">
              <a:latin typeface="BIZ UDPGothic"/>
              <a:cs typeface="BIZ UDPGothic"/>
            </a:endParaRPr>
          </a:p>
        </p:txBody>
      </p:sp>
      <p:sp>
        <p:nvSpPr>
          <p:cNvPr id="294" name="object 17"/>
          <p:cNvSpPr txBox="1"/>
          <p:nvPr/>
        </p:nvSpPr>
        <p:spPr>
          <a:xfrm>
            <a:off x="446013" y="5324066"/>
            <a:ext cx="339725" cy="102592"/>
          </a:xfrm>
          <a:prstGeom prst="rect">
            <a:avLst/>
          </a:prstGeom>
          <a:solidFill>
            <a:srgbClr val="4495D1">
              <a:alpha val="29998"/>
            </a:srgbClr>
          </a:solidFill>
        </p:spPr>
        <p:txBody>
          <a:bodyPr vert="horz" wrap="square" lIns="0" tIns="10160" rIns="0" bIns="0" rtlCol="0">
            <a:spAutoFit/>
          </a:bodyPr>
          <a:lstStyle/>
          <a:p>
            <a:pPr marL="56515">
              <a:lnSpc>
                <a:spcPct val="100000"/>
              </a:lnSpc>
              <a:spcBef>
                <a:spcPts val="80"/>
              </a:spcBef>
            </a:pPr>
            <a:r>
              <a:rPr sz="600" b="1" spc="-10" dirty="0">
                <a:solidFill>
                  <a:srgbClr val="231F20"/>
                </a:solidFill>
                <a:latin typeface="BIZ UDPGothic" panose="020B0400000000000000" pitchFamily="50" charset="-128"/>
                <a:ea typeface="BIZ UDPGothic" panose="020B0400000000000000" pitchFamily="50" charset="-128"/>
                <a:cs typeface="BIZ UDPGothic"/>
              </a:rPr>
              <a:t>全地</a:t>
            </a:r>
            <a:r>
              <a:rPr sz="600" b="1" spc="-50" dirty="0">
                <a:solidFill>
                  <a:srgbClr val="231F20"/>
                </a:solidFill>
                <a:latin typeface="BIZ UDPGothic" panose="020B0400000000000000" pitchFamily="50" charset="-128"/>
                <a:ea typeface="BIZ UDPGothic" panose="020B0400000000000000" pitchFamily="50" charset="-128"/>
                <a:cs typeface="BIZ UDPGothic"/>
              </a:rPr>
              <a:t>域</a:t>
            </a:r>
            <a:endParaRPr sz="600">
              <a:latin typeface="BIZ UDPGothic" panose="020B0400000000000000" pitchFamily="50" charset="-128"/>
              <a:ea typeface="BIZ UDPGothic" panose="020B0400000000000000" pitchFamily="50" charset="-128"/>
              <a:cs typeface="BIZ UDPGothic"/>
            </a:endParaRPr>
          </a:p>
        </p:txBody>
      </p:sp>
      <p:sp>
        <p:nvSpPr>
          <p:cNvPr id="295" name="object 18"/>
          <p:cNvSpPr txBox="1"/>
          <p:nvPr/>
        </p:nvSpPr>
        <p:spPr>
          <a:xfrm>
            <a:off x="804356" y="5324066"/>
            <a:ext cx="436880" cy="102592"/>
          </a:xfrm>
          <a:prstGeom prst="rect">
            <a:avLst/>
          </a:prstGeom>
          <a:solidFill>
            <a:srgbClr val="4495D1">
              <a:alpha val="29998"/>
            </a:srgbClr>
          </a:solidFill>
        </p:spPr>
        <p:txBody>
          <a:bodyPr vert="horz" wrap="square" lIns="0" tIns="10160" rIns="0" bIns="0" rtlCol="0">
            <a:spAutoFit/>
          </a:bodyPr>
          <a:lstStyle/>
          <a:p>
            <a:pPr marL="52705">
              <a:lnSpc>
                <a:spcPct val="100000"/>
              </a:lnSpc>
              <a:spcBef>
                <a:spcPts val="80"/>
              </a:spcBef>
            </a:pPr>
            <a:r>
              <a:rPr sz="600" b="1" dirty="0">
                <a:solidFill>
                  <a:srgbClr val="231F20"/>
                </a:solidFill>
                <a:latin typeface="BIZ UDPGothic" panose="020B0400000000000000" pitchFamily="50" charset="-128"/>
                <a:ea typeface="BIZ UDPGothic" panose="020B0400000000000000" pitchFamily="50" charset="-128"/>
                <a:cs typeface="BIZ UDPGothic"/>
              </a:rPr>
              <a:t>中</a:t>
            </a:r>
            <a:r>
              <a:rPr sz="900" spc="75" baseline="4629" dirty="0">
                <a:solidFill>
                  <a:srgbClr val="231F20"/>
                </a:solidFill>
                <a:latin typeface="BIZ UDPGothic" panose="020B0400000000000000" pitchFamily="50" charset="-128"/>
                <a:ea typeface="BIZ UDPGothic" panose="020B0400000000000000" pitchFamily="50" charset="-128"/>
                <a:cs typeface="PMingLiU"/>
              </a:rPr>
              <a:t>×</a:t>
            </a:r>
            <a:r>
              <a:rPr sz="600" b="1" spc="50" dirty="0">
                <a:solidFill>
                  <a:srgbClr val="231F20"/>
                </a:solidFill>
                <a:latin typeface="BIZ UDPGothic" panose="020B0400000000000000" pitchFamily="50" charset="-128"/>
                <a:ea typeface="BIZ UDPGothic" panose="020B0400000000000000" pitchFamily="50" charset="-128"/>
                <a:cs typeface="BIZ UDPGothic"/>
              </a:rPr>
              <a:t>1</a:t>
            </a:r>
            <a:r>
              <a:rPr sz="600" b="1" spc="-10" dirty="0">
                <a:solidFill>
                  <a:srgbClr val="231F20"/>
                </a:solidFill>
                <a:latin typeface="BIZ UDPGothic" panose="020B0400000000000000" pitchFamily="50" charset="-128"/>
                <a:ea typeface="BIZ UDPGothic" panose="020B0400000000000000" pitchFamily="50" charset="-128"/>
                <a:cs typeface="BIZ UDPGothic"/>
              </a:rPr>
              <a:t>箇</a:t>
            </a:r>
            <a:r>
              <a:rPr sz="600" b="1" spc="-50" dirty="0">
                <a:solidFill>
                  <a:srgbClr val="231F20"/>
                </a:solidFill>
                <a:latin typeface="BIZ UDPGothic" panose="020B0400000000000000" pitchFamily="50" charset="-128"/>
                <a:ea typeface="BIZ UDPGothic" panose="020B0400000000000000" pitchFamily="50" charset="-128"/>
                <a:cs typeface="BIZ UDPGothic"/>
              </a:rPr>
              <a:t>所</a:t>
            </a:r>
            <a:endParaRPr sz="600" dirty="0">
              <a:latin typeface="BIZ UDPGothic" panose="020B0400000000000000" pitchFamily="50" charset="-128"/>
              <a:ea typeface="BIZ UDPGothic" panose="020B0400000000000000" pitchFamily="50" charset="-128"/>
              <a:cs typeface="BIZ UDPGothic"/>
            </a:endParaRPr>
          </a:p>
        </p:txBody>
      </p:sp>
      <p:sp>
        <p:nvSpPr>
          <p:cNvPr id="296" name="object 19"/>
          <p:cNvSpPr txBox="1"/>
          <p:nvPr/>
        </p:nvSpPr>
        <p:spPr>
          <a:xfrm>
            <a:off x="4232162" y="2136226"/>
            <a:ext cx="339725" cy="102592"/>
          </a:xfrm>
          <a:prstGeom prst="rect">
            <a:avLst/>
          </a:prstGeom>
          <a:solidFill>
            <a:srgbClr val="F1729D">
              <a:alpha val="29998"/>
            </a:srgbClr>
          </a:solidFill>
        </p:spPr>
        <p:txBody>
          <a:bodyPr vert="horz" wrap="square" lIns="0" tIns="10160" rIns="0" bIns="0" rtlCol="0">
            <a:spAutoFit/>
          </a:bodyPr>
          <a:lstStyle/>
          <a:p>
            <a:pPr marL="56515">
              <a:lnSpc>
                <a:spcPct val="100000"/>
              </a:lnSpc>
              <a:spcBef>
                <a:spcPts val="80"/>
              </a:spcBef>
            </a:pPr>
            <a:r>
              <a:rPr sz="600" b="1" spc="-10" dirty="0">
                <a:solidFill>
                  <a:srgbClr val="231F20"/>
                </a:solidFill>
                <a:latin typeface="BIZ UDPGothic" panose="020B0400000000000000" pitchFamily="50" charset="-128"/>
                <a:ea typeface="BIZ UDPGothic" panose="020B0400000000000000" pitchFamily="50" charset="-128"/>
                <a:cs typeface="BIZ UDPGothic"/>
              </a:rPr>
              <a:t>全地</a:t>
            </a:r>
            <a:r>
              <a:rPr sz="600" b="1" spc="-50" dirty="0">
                <a:solidFill>
                  <a:srgbClr val="231F20"/>
                </a:solidFill>
                <a:latin typeface="BIZ UDPGothic" panose="020B0400000000000000" pitchFamily="50" charset="-128"/>
                <a:ea typeface="BIZ UDPGothic" panose="020B0400000000000000" pitchFamily="50" charset="-128"/>
                <a:cs typeface="BIZ UDPGothic"/>
              </a:rPr>
              <a:t>域</a:t>
            </a:r>
            <a:endParaRPr sz="600">
              <a:latin typeface="BIZ UDPGothic" panose="020B0400000000000000" pitchFamily="50" charset="-128"/>
              <a:ea typeface="BIZ UDPGothic" panose="020B0400000000000000" pitchFamily="50" charset="-128"/>
              <a:cs typeface="BIZ UDPGothic"/>
            </a:endParaRPr>
          </a:p>
        </p:txBody>
      </p:sp>
      <p:sp>
        <p:nvSpPr>
          <p:cNvPr id="297" name="object 20"/>
          <p:cNvSpPr txBox="1"/>
          <p:nvPr/>
        </p:nvSpPr>
        <p:spPr>
          <a:xfrm>
            <a:off x="4590505" y="2136226"/>
            <a:ext cx="452120" cy="102592"/>
          </a:xfrm>
          <a:prstGeom prst="rect">
            <a:avLst/>
          </a:prstGeom>
          <a:solidFill>
            <a:srgbClr val="F1729D">
              <a:alpha val="29998"/>
            </a:srgbClr>
          </a:solidFill>
        </p:spPr>
        <p:txBody>
          <a:bodyPr vert="horz" wrap="square" lIns="0" tIns="10160" rIns="0" bIns="0" rtlCol="0">
            <a:spAutoFit/>
          </a:bodyPr>
          <a:lstStyle/>
          <a:p>
            <a:pPr marL="52705">
              <a:lnSpc>
                <a:spcPct val="100000"/>
              </a:lnSpc>
              <a:spcBef>
                <a:spcPts val="80"/>
              </a:spcBef>
            </a:pPr>
            <a:r>
              <a:rPr sz="600" b="1" spc="70" dirty="0">
                <a:solidFill>
                  <a:srgbClr val="231F20"/>
                </a:solidFill>
                <a:latin typeface="BIZ UDPGothic" panose="020B0400000000000000" pitchFamily="50" charset="-128"/>
                <a:ea typeface="BIZ UDPGothic" panose="020B0400000000000000" pitchFamily="50" charset="-128"/>
                <a:cs typeface="BIZ UDPGothic"/>
              </a:rPr>
              <a:t>大</a:t>
            </a:r>
            <a:r>
              <a:rPr sz="900" spc="75" baseline="4629" dirty="0">
                <a:solidFill>
                  <a:srgbClr val="231F20"/>
                </a:solidFill>
                <a:latin typeface="BIZ UDPGothic" panose="020B0400000000000000" pitchFamily="50" charset="-128"/>
                <a:ea typeface="BIZ UDPGothic" panose="020B0400000000000000" pitchFamily="50" charset="-128"/>
                <a:cs typeface="PMingLiU"/>
              </a:rPr>
              <a:t>×</a:t>
            </a:r>
            <a:r>
              <a:rPr sz="600" b="1" spc="50" dirty="0">
                <a:solidFill>
                  <a:srgbClr val="231F20"/>
                </a:solidFill>
                <a:latin typeface="BIZ UDPGothic" panose="020B0400000000000000" pitchFamily="50" charset="-128"/>
                <a:ea typeface="BIZ UDPGothic" panose="020B0400000000000000" pitchFamily="50" charset="-128"/>
                <a:cs typeface="BIZ UDPGothic"/>
              </a:rPr>
              <a:t>2</a:t>
            </a:r>
            <a:r>
              <a:rPr sz="600" b="1" spc="-25" dirty="0">
                <a:solidFill>
                  <a:srgbClr val="231F20"/>
                </a:solidFill>
                <a:latin typeface="BIZ UDPGothic" panose="020B0400000000000000" pitchFamily="50" charset="-128"/>
                <a:ea typeface="BIZ UDPGothic" panose="020B0400000000000000" pitchFamily="50" charset="-128"/>
                <a:cs typeface="BIZ UDPGothic"/>
              </a:rPr>
              <a:t>箇</a:t>
            </a:r>
            <a:r>
              <a:rPr sz="600" b="1" spc="-50" dirty="0">
                <a:solidFill>
                  <a:srgbClr val="231F20"/>
                </a:solidFill>
                <a:latin typeface="BIZ UDPGothic" panose="020B0400000000000000" pitchFamily="50" charset="-128"/>
                <a:ea typeface="BIZ UDPGothic" panose="020B0400000000000000" pitchFamily="50" charset="-128"/>
                <a:cs typeface="BIZ UDPGothic"/>
              </a:rPr>
              <a:t>所</a:t>
            </a:r>
            <a:endParaRPr sz="600">
              <a:latin typeface="BIZ UDPGothic" panose="020B0400000000000000" pitchFamily="50" charset="-128"/>
              <a:ea typeface="BIZ UDPGothic" panose="020B0400000000000000" pitchFamily="50" charset="-128"/>
              <a:cs typeface="BIZ UDPGothic"/>
            </a:endParaRPr>
          </a:p>
        </p:txBody>
      </p:sp>
      <p:sp>
        <p:nvSpPr>
          <p:cNvPr id="298" name="object 21"/>
          <p:cNvSpPr txBox="1"/>
          <p:nvPr/>
        </p:nvSpPr>
        <p:spPr>
          <a:xfrm>
            <a:off x="4232162" y="3730153"/>
            <a:ext cx="339725" cy="107314"/>
          </a:xfrm>
          <a:prstGeom prst="rect">
            <a:avLst/>
          </a:prstGeom>
          <a:solidFill>
            <a:srgbClr val="F1729D">
              <a:alpha val="29998"/>
            </a:srgbClr>
          </a:solidFill>
        </p:spPr>
        <p:txBody>
          <a:bodyPr vert="horz" wrap="square" lIns="0" tIns="10160" rIns="0" bIns="0" rtlCol="0">
            <a:spAutoFit/>
          </a:bodyPr>
          <a:lstStyle/>
          <a:p>
            <a:pPr marL="56515">
              <a:lnSpc>
                <a:spcPct val="100000"/>
              </a:lnSpc>
              <a:spcBef>
                <a:spcPts val="80"/>
              </a:spcBef>
            </a:pPr>
            <a:r>
              <a:rPr sz="600" b="1" spc="-10" dirty="0">
                <a:solidFill>
                  <a:srgbClr val="231F20"/>
                </a:solidFill>
                <a:latin typeface="BIZ UDPGothic"/>
                <a:cs typeface="BIZ UDPGothic"/>
              </a:rPr>
              <a:t>全地</a:t>
            </a:r>
            <a:r>
              <a:rPr sz="600" b="1" spc="-50" dirty="0">
                <a:solidFill>
                  <a:srgbClr val="231F20"/>
                </a:solidFill>
                <a:latin typeface="BIZ UDPGothic"/>
                <a:cs typeface="BIZ UDPGothic"/>
              </a:rPr>
              <a:t>域</a:t>
            </a:r>
            <a:endParaRPr sz="600">
              <a:latin typeface="BIZ UDPGothic"/>
              <a:cs typeface="BIZ UDPGothic"/>
            </a:endParaRPr>
          </a:p>
        </p:txBody>
      </p:sp>
      <p:sp>
        <p:nvSpPr>
          <p:cNvPr id="299" name="object 22"/>
          <p:cNvSpPr txBox="1"/>
          <p:nvPr/>
        </p:nvSpPr>
        <p:spPr>
          <a:xfrm>
            <a:off x="4590505" y="3730153"/>
            <a:ext cx="448945" cy="107314"/>
          </a:xfrm>
          <a:prstGeom prst="rect">
            <a:avLst/>
          </a:prstGeom>
          <a:solidFill>
            <a:srgbClr val="F1729D">
              <a:alpha val="29998"/>
            </a:srgbClr>
          </a:solidFill>
        </p:spPr>
        <p:txBody>
          <a:bodyPr vert="horz" wrap="square" lIns="0" tIns="10160" rIns="0" bIns="0" rtlCol="0">
            <a:spAutoFit/>
          </a:bodyPr>
          <a:lstStyle/>
          <a:p>
            <a:pPr marL="52705">
              <a:lnSpc>
                <a:spcPct val="100000"/>
              </a:lnSpc>
              <a:spcBef>
                <a:spcPts val="80"/>
              </a:spcBef>
            </a:pPr>
            <a:r>
              <a:rPr sz="600" b="1" dirty="0">
                <a:solidFill>
                  <a:srgbClr val="231F20"/>
                </a:solidFill>
                <a:latin typeface="BIZ UDPGothic"/>
                <a:cs typeface="BIZ UDPGothic"/>
              </a:rPr>
              <a:t>中</a:t>
            </a:r>
            <a:r>
              <a:rPr sz="900" spc="75" baseline="4629" dirty="0">
                <a:solidFill>
                  <a:srgbClr val="231F20"/>
                </a:solidFill>
                <a:latin typeface="PMingLiU"/>
                <a:cs typeface="PMingLiU"/>
              </a:rPr>
              <a:t>×</a:t>
            </a:r>
            <a:r>
              <a:rPr sz="600" b="1" spc="50" dirty="0">
                <a:solidFill>
                  <a:srgbClr val="231F20"/>
                </a:solidFill>
                <a:latin typeface="BIZ UDPGothic"/>
                <a:cs typeface="BIZ UDPGothic"/>
              </a:rPr>
              <a:t>2</a:t>
            </a:r>
            <a:r>
              <a:rPr sz="600" b="1" spc="-25" dirty="0">
                <a:solidFill>
                  <a:srgbClr val="231F20"/>
                </a:solidFill>
                <a:latin typeface="BIZ UDPGothic"/>
                <a:cs typeface="BIZ UDPGothic"/>
              </a:rPr>
              <a:t>箇</a:t>
            </a:r>
            <a:r>
              <a:rPr sz="600" b="1" spc="-50" dirty="0">
                <a:solidFill>
                  <a:srgbClr val="231F20"/>
                </a:solidFill>
                <a:latin typeface="BIZ UDPGothic"/>
                <a:cs typeface="BIZ UDPGothic"/>
              </a:rPr>
              <a:t>所</a:t>
            </a:r>
            <a:endParaRPr sz="600">
              <a:latin typeface="BIZ UDPGothic"/>
              <a:cs typeface="BIZ UDPGothic"/>
            </a:endParaRPr>
          </a:p>
        </p:txBody>
      </p:sp>
      <p:sp>
        <p:nvSpPr>
          <p:cNvPr id="300" name="object 23"/>
          <p:cNvSpPr txBox="1"/>
          <p:nvPr/>
        </p:nvSpPr>
        <p:spPr>
          <a:xfrm>
            <a:off x="417156" y="3887612"/>
            <a:ext cx="889000" cy="132087"/>
          </a:xfrm>
          <a:prstGeom prst="rect">
            <a:avLst/>
          </a:prstGeom>
        </p:spPr>
        <p:txBody>
          <a:bodyPr vert="horz" wrap="square" lIns="0" tIns="16510" rIns="0" bIns="0" rtlCol="0">
            <a:spAutoFit/>
          </a:bodyPr>
          <a:lstStyle/>
          <a:p>
            <a:pPr marL="12700">
              <a:lnSpc>
                <a:spcPct val="100000"/>
              </a:lnSpc>
              <a:spcBef>
                <a:spcPts val="130"/>
              </a:spcBef>
            </a:pPr>
            <a:r>
              <a:rPr sz="750" b="1" dirty="0">
                <a:solidFill>
                  <a:srgbClr val="231F20"/>
                </a:solidFill>
                <a:latin typeface="BIZ UDPGothic" panose="020B0400000000000000" pitchFamily="50" charset="-128"/>
                <a:ea typeface="BIZ UDPGothic" panose="020B0400000000000000" pitchFamily="50" charset="-128"/>
                <a:cs typeface="BIZ UDPGothic"/>
              </a:rPr>
              <a:t>ド</a:t>
            </a:r>
            <a:r>
              <a:rPr sz="750" b="1" spc="50" dirty="0">
                <a:solidFill>
                  <a:srgbClr val="231F20"/>
                </a:solidFill>
                <a:latin typeface="BIZ UDPGothic" panose="020B0400000000000000" pitchFamily="50" charset="-128"/>
                <a:ea typeface="BIZ UDPGothic" panose="020B0400000000000000" pitchFamily="50" charset="-128"/>
                <a:cs typeface="BIZ UDPGothic"/>
              </a:rPr>
              <a:t>ア</a:t>
            </a:r>
            <a:r>
              <a:rPr sz="750" b="1" spc="25" dirty="0">
                <a:solidFill>
                  <a:srgbClr val="231F20"/>
                </a:solidFill>
                <a:latin typeface="BIZ UDPGothic" panose="020B0400000000000000" pitchFamily="50" charset="-128"/>
                <a:ea typeface="BIZ UDPGothic" panose="020B0400000000000000" pitchFamily="50" charset="-128"/>
                <a:cs typeface="BIZ UDPGothic"/>
              </a:rPr>
              <a:t>リモ 勝手口</a:t>
            </a:r>
            <a:r>
              <a:rPr sz="750" b="1" dirty="0">
                <a:solidFill>
                  <a:srgbClr val="231F20"/>
                </a:solidFill>
                <a:latin typeface="BIZ UDPGothic" panose="020B0400000000000000" pitchFamily="50" charset="-128"/>
                <a:ea typeface="BIZ UDPGothic" panose="020B0400000000000000" pitchFamily="50" charset="-128"/>
                <a:cs typeface="BIZ UDPGothic"/>
              </a:rPr>
              <a:t>ドア</a:t>
            </a:r>
            <a:endParaRPr sz="750">
              <a:latin typeface="BIZ UDPGothic" panose="020B0400000000000000" pitchFamily="50" charset="-128"/>
              <a:ea typeface="BIZ UDPGothic" panose="020B0400000000000000" pitchFamily="50" charset="-128"/>
              <a:cs typeface="BIZ UDPGothic"/>
            </a:endParaRPr>
          </a:p>
        </p:txBody>
      </p:sp>
      <p:sp>
        <p:nvSpPr>
          <p:cNvPr id="301" name="object 24"/>
          <p:cNvSpPr txBox="1"/>
          <p:nvPr/>
        </p:nvSpPr>
        <p:spPr>
          <a:xfrm>
            <a:off x="434457" y="4028249"/>
            <a:ext cx="1310640" cy="109645"/>
          </a:xfrm>
          <a:prstGeom prst="rect">
            <a:avLst/>
          </a:prstGeom>
        </p:spPr>
        <p:txBody>
          <a:bodyPr vert="horz" wrap="square" lIns="0" tIns="17145" rIns="0" bIns="0" rtlCol="0">
            <a:spAutoFit/>
          </a:bodyPr>
          <a:lstStyle/>
          <a:p>
            <a:pPr marL="12700">
              <a:lnSpc>
                <a:spcPct val="100000"/>
              </a:lnSpc>
              <a:spcBef>
                <a:spcPts val="135"/>
              </a:spcBef>
            </a:pPr>
            <a:r>
              <a:rPr sz="600" dirty="0">
                <a:solidFill>
                  <a:srgbClr val="231F20"/>
                </a:solidFill>
                <a:latin typeface="BIZ UDPGothic" panose="020B0400000000000000" pitchFamily="50" charset="-128"/>
                <a:ea typeface="BIZ UDPGothic" panose="020B0400000000000000" pitchFamily="50" charset="-128"/>
                <a:cs typeface="PMingLiU"/>
              </a:rPr>
              <a:t>採光 / Low-E複層ガラス（12㎜以上･</a:t>
            </a:r>
            <a:endParaRPr sz="600">
              <a:latin typeface="BIZ UDPGothic" panose="020B0400000000000000" pitchFamily="50" charset="-128"/>
              <a:ea typeface="BIZ UDPGothic" panose="020B0400000000000000" pitchFamily="50" charset="-128"/>
              <a:cs typeface="PMingLiU"/>
            </a:endParaRPr>
          </a:p>
        </p:txBody>
      </p:sp>
      <p:sp>
        <p:nvSpPr>
          <p:cNvPr id="302" name="object 25"/>
          <p:cNvSpPr txBox="1"/>
          <p:nvPr/>
        </p:nvSpPr>
        <p:spPr>
          <a:xfrm>
            <a:off x="429678" y="4127231"/>
            <a:ext cx="1200785" cy="109645"/>
          </a:xfrm>
          <a:prstGeom prst="rect">
            <a:avLst/>
          </a:prstGeom>
        </p:spPr>
        <p:txBody>
          <a:bodyPr vert="horz" wrap="square" lIns="0" tIns="17145" rIns="0" bIns="0" rtlCol="0">
            <a:spAutoFit/>
          </a:bodyPr>
          <a:lstStyle/>
          <a:p>
            <a:pPr marL="12700">
              <a:lnSpc>
                <a:spcPct val="100000"/>
              </a:lnSpc>
              <a:spcBef>
                <a:spcPts val="135"/>
              </a:spcBef>
            </a:pPr>
            <a:r>
              <a:rPr sz="600" spc="-45" dirty="0">
                <a:solidFill>
                  <a:srgbClr val="231F20"/>
                </a:solidFill>
                <a:latin typeface="BIZ UDPGothic" panose="020B0400000000000000" pitchFamily="50" charset="-128"/>
                <a:ea typeface="BIZ UDPGothic" panose="020B0400000000000000" pitchFamily="50" charset="-128"/>
                <a:cs typeface="PMingLiU"/>
              </a:rPr>
              <a:t>アルゴンガス</a:t>
            </a:r>
            <a:r>
              <a:rPr sz="600" dirty="0">
                <a:solidFill>
                  <a:srgbClr val="231F20"/>
                </a:solidFill>
                <a:latin typeface="BIZ UDPGothic" panose="020B0400000000000000" pitchFamily="50" charset="-128"/>
                <a:ea typeface="BIZ UDPGothic" panose="020B0400000000000000" pitchFamily="50" charset="-128"/>
                <a:cs typeface="PMingLiU"/>
              </a:rPr>
              <a:t>入･樹</a:t>
            </a:r>
            <a:r>
              <a:rPr sz="600" spc="-30" dirty="0">
                <a:solidFill>
                  <a:srgbClr val="231F20"/>
                </a:solidFill>
                <a:latin typeface="BIZ UDPGothic" panose="020B0400000000000000" pitchFamily="50" charset="-128"/>
                <a:ea typeface="BIZ UDPGothic" panose="020B0400000000000000" pitchFamily="50" charset="-128"/>
                <a:cs typeface="PMingLiU"/>
              </a:rPr>
              <a:t>脂スペ</a:t>
            </a:r>
            <a:r>
              <a:rPr sz="600" dirty="0">
                <a:solidFill>
                  <a:srgbClr val="231F20"/>
                </a:solidFill>
                <a:latin typeface="BIZ UDPGothic" panose="020B0400000000000000" pitchFamily="50" charset="-128"/>
                <a:ea typeface="BIZ UDPGothic" panose="020B0400000000000000" pitchFamily="50" charset="-128"/>
                <a:cs typeface="PMingLiU"/>
              </a:rPr>
              <a:t>ーサー</a:t>
            </a:r>
            <a:r>
              <a:rPr sz="600" spc="-50" dirty="0">
                <a:solidFill>
                  <a:srgbClr val="231F20"/>
                </a:solidFill>
                <a:latin typeface="BIZ UDPGothic" panose="020B0400000000000000" pitchFamily="50" charset="-128"/>
                <a:ea typeface="BIZ UDPGothic" panose="020B0400000000000000" pitchFamily="50" charset="-128"/>
                <a:cs typeface="PMingLiU"/>
              </a:rPr>
              <a:t>）</a:t>
            </a:r>
            <a:endParaRPr sz="600">
              <a:latin typeface="BIZ UDPGothic" panose="020B0400000000000000" pitchFamily="50" charset="-128"/>
              <a:ea typeface="BIZ UDPGothic" panose="020B0400000000000000" pitchFamily="50" charset="-128"/>
              <a:cs typeface="PMingLiU"/>
            </a:endParaRPr>
          </a:p>
        </p:txBody>
      </p:sp>
      <p:sp>
        <p:nvSpPr>
          <p:cNvPr id="307" name="object 30"/>
          <p:cNvSpPr txBox="1"/>
          <p:nvPr/>
        </p:nvSpPr>
        <p:spPr>
          <a:xfrm>
            <a:off x="446026" y="3730153"/>
            <a:ext cx="463550" cy="102592"/>
          </a:xfrm>
          <a:prstGeom prst="rect">
            <a:avLst/>
          </a:prstGeom>
          <a:solidFill>
            <a:srgbClr val="4495D1">
              <a:alpha val="29998"/>
            </a:srgbClr>
          </a:solidFill>
        </p:spPr>
        <p:txBody>
          <a:bodyPr vert="horz" wrap="square" lIns="0" tIns="10160" rIns="0" bIns="0" rtlCol="0" anchor="ctr">
            <a:spAutoFit/>
          </a:bodyPr>
          <a:lstStyle/>
          <a:p>
            <a:pPr marL="53340">
              <a:lnSpc>
                <a:spcPct val="100000"/>
              </a:lnSpc>
              <a:spcBef>
                <a:spcPts val="80"/>
              </a:spcBef>
            </a:pPr>
            <a:r>
              <a:rPr sz="600" b="1" spc="-10" dirty="0">
                <a:solidFill>
                  <a:srgbClr val="231F20"/>
                </a:solidFill>
                <a:latin typeface="BIZ UDPGothic" panose="020B0400000000000000" pitchFamily="50" charset="-128"/>
                <a:ea typeface="BIZ UDPGothic" panose="020B0400000000000000" pitchFamily="50" charset="-128"/>
                <a:cs typeface="BIZ UDPGothic"/>
              </a:rPr>
              <a:t>4</a:t>
            </a:r>
            <a:r>
              <a:rPr sz="600" b="1" spc="-20" dirty="0">
                <a:solidFill>
                  <a:srgbClr val="231F20"/>
                </a:solidFill>
                <a:latin typeface="BIZ UDPGothic" panose="020B0400000000000000" pitchFamily="50" charset="-128"/>
                <a:ea typeface="BIZ UDPGothic" panose="020B0400000000000000" pitchFamily="50" charset="-128"/>
                <a:cs typeface="BIZ UDPGothic"/>
              </a:rPr>
              <a:t>地域以</a:t>
            </a:r>
            <a:r>
              <a:rPr sz="600" b="1" spc="-50" dirty="0">
                <a:solidFill>
                  <a:srgbClr val="231F20"/>
                </a:solidFill>
                <a:latin typeface="BIZ UDPGothic" panose="020B0400000000000000" pitchFamily="50" charset="-128"/>
                <a:ea typeface="BIZ UDPGothic" panose="020B0400000000000000" pitchFamily="50" charset="-128"/>
                <a:cs typeface="BIZ UDPGothic"/>
              </a:rPr>
              <a:t>南</a:t>
            </a:r>
            <a:endParaRPr sz="600">
              <a:latin typeface="BIZ UDPGothic" panose="020B0400000000000000" pitchFamily="50" charset="-128"/>
              <a:ea typeface="BIZ UDPGothic" panose="020B0400000000000000" pitchFamily="50" charset="-128"/>
              <a:cs typeface="BIZ UDPGothic"/>
            </a:endParaRPr>
          </a:p>
        </p:txBody>
      </p:sp>
      <p:sp>
        <p:nvSpPr>
          <p:cNvPr id="308" name="object 31"/>
          <p:cNvSpPr txBox="1"/>
          <p:nvPr/>
        </p:nvSpPr>
        <p:spPr>
          <a:xfrm>
            <a:off x="928067" y="3730153"/>
            <a:ext cx="447040" cy="102592"/>
          </a:xfrm>
          <a:prstGeom prst="rect">
            <a:avLst/>
          </a:prstGeom>
          <a:solidFill>
            <a:srgbClr val="4495D1">
              <a:alpha val="29998"/>
            </a:srgbClr>
          </a:solidFill>
        </p:spPr>
        <p:txBody>
          <a:bodyPr vert="horz" wrap="square" lIns="0" tIns="10160" rIns="0" bIns="0" rtlCol="0" anchor="ctr">
            <a:spAutoFit/>
          </a:bodyPr>
          <a:lstStyle/>
          <a:p>
            <a:pPr marL="56515">
              <a:lnSpc>
                <a:spcPct val="100000"/>
              </a:lnSpc>
              <a:spcBef>
                <a:spcPts val="80"/>
              </a:spcBef>
            </a:pPr>
            <a:r>
              <a:rPr sz="600" b="1" spc="60" dirty="0">
                <a:solidFill>
                  <a:srgbClr val="231F20"/>
                </a:solidFill>
                <a:latin typeface="BIZ UDPGothic" panose="020B0400000000000000" pitchFamily="50" charset="-128"/>
                <a:ea typeface="BIZ UDPGothic" panose="020B0400000000000000" pitchFamily="50" charset="-128"/>
                <a:cs typeface="BIZ UDPGothic"/>
              </a:rPr>
              <a:t>小</a:t>
            </a:r>
            <a:r>
              <a:rPr sz="900" spc="75" baseline="4629" dirty="0">
                <a:solidFill>
                  <a:srgbClr val="231F20"/>
                </a:solidFill>
                <a:latin typeface="BIZ UDPGothic" panose="020B0400000000000000" pitchFamily="50" charset="-128"/>
                <a:ea typeface="BIZ UDPGothic" panose="020B0400000000000000" pitchFamily="50" charset="-128"/>
                <a:cs typeface="PMingLiU"/>
              </a:rPr>
              <a:t>×</a:t>
            </a:r>
            <a:r>
              <a:rPr sz="600" b="1" spc="50" dirty="0">
                <a:solidFill>
                  <a:srgbClr val="231F20"/>
                </a:solidFill>
                <a:latin typeface="BIZ UDPGothic" panose="020B0400000000000000" pitchFamily="50" charset="-128"/>
                <a:ea typeface="BIZ UDPGothic" panose="020B0400000000000000" pitchFamily="50" charset="-128"/>
                <a:cs typeface="BIZ UDPGothic"/>
              </a:rPr>
              <a:t>1</a:t>
            </a:r>
            <a:r>
              <a:rPr sz="600" b="1" spc="-10" dirty="0">
                <a:solidFill>
                  <a:srgbClr val="231F20"/>
                </a:solidFill>
                <a:latin typeface="BIZ UDPGothic" panose="020B0400000000000000" pitchFamily="50" charset="-128"/>
                <a:ea typeface="BIZ UDPGothic" panose="020B0400000000000000" pitchFamily="50" charset="-128"/>
                <a:cs typeface="BIZ UDPGothic"/>
              </a:rPr>
              <a:t>箇</a:t>
            </a:r>
            <a:r>
              <a:rPr sz="600" b="1" spc="-50" dirty="0">
                <a:solidFill>
                  <a:srgbClr val="231F20"/>
                </a:solidFill>
                <a:latin typeface="BIZ UDPGothic" panose="020B0400000000000000" pitchFamily="50" charset="-128"/>
                <a:ea typeface="BIZ UDPGothic" panose="020B0400000000000000" pitchFamily="50" charset="-128"/>
                <a:cs typeface="BIZ UDPGothic"/>
              </a:rPr>
              <a:t>所</a:t>
            </a:r>
            <a:endParaRPr sz="600">
              <a:latin typeface="BIZ UDPGothic" panose="020B0400000000000000" pitchFamily="50" charset="-128"/>
              <a:ea typeface="BIZ UDPGothic" panose="020B0400000000000000" pitchFamily="50" charset="-128"/>
              <a:cs typeface="BIZ UDPGothic"/>
            </a:endParaRPr>
          </a:p>
        </p:txBody>
      </p:sp>
      <p:sp>
        <p:nvSpPr>
          <p:cNvPr id="309" name="object 32"/>
          <p:cNvSpPr txBox="1"/>
          <p:nvPr/>
        </p:nvSpPr>
        <p:spPr>
          <a:xfrm>
            <a:off x="1326148" y="3940452"/>
            <a:ext cx="306070" cy="66040"/>
          </a:xfrm>
          <a:prstGeom prst="rect">
            <a:avLst/>
          </a:prstGeom>
          <a:solidFill>
            <a:srgbClr val="FFFFFF"/>
          </a:solidFill>
          <a:ln w="3175">
            <a:solidFill>
              <a:srgbClr val="231F20"/>
            </a:solidFill>
          </a:ln>
        </p:spPr>
        <p:txBody>
          <a:bodyPr vert="horz" wrap="square" lIns="0" tIns="3175" rIns="0" bIns="0" rtlCol="0">
            <a:spAutoFit/>
          </a:bodyPr>
          <a:lstStyle/>
          <a:p>
            <a:pPr marL="22860" algn="ctr">
              <a:lnSpc>
                <a:spcPct val="100000"/>
              </a:lnSpc>
              <a:spcBef>
                <a:spcPts val="25"/>
              </a:spcBef>
            </a:pPr>
            <a:r>
              <a:rPr sz="400" spc="-10" dirty="0">
                <a:solidFill>
                  <a:srgbClr val="231F20"/>
                </a:solidFill>
                <a:latin typeface="BIZ UDPGothic" panose="020B0400000000000000" pitchFamily="50" charset="-128"/>
                <a:ea typeface="BIZ UDPGothic" panose="020B0400000000000000" pitchFamily="50" charset="-128"/>
                <a:cs typeface="PMingLiU"/>
              </a:rPr>
              <a:t>断熱タ</a:t>
            </a:r>
            <a:r>
              <a:rPr sz="400" spc="-45" dirty="0">
                <a:solidFill>
                  <a:srgbClr val="231F20"/>
                </a:solidFill>
                <a:latin typeface="BIZ UDPGothic" panose="020B0400000000000000" pitchFamily="50" charset="-128"/>
                <a:ea typeface="BIZ UDPGothic" panose="020B0400000000000000" pitchFamily="50" charset="-128"/>
                <a:cs typeface="PMingLiU"/>
              </a:rPr>
              <a:t>イ</a:t>
            </a:r>
            <a:r>
              <a:rPr sz="400" spc="-60" dirty="0">
                <a:solidFill>
                  <a:srgbClr val="231F20"/>
                </a:solidFill>
                <a:latin typeface="BIZ UDPGothic" panose="020B0400000000000000" pitchFamily="50" charset="-128"/>
                <a:ea typeface="BIZ UDPGothic" panose="020B0400000000000000" pitchFamily="50" charset="-128"/>
                <a:cs typeface="PMingLiU"/>
              </a:rPr>
              <a:t>プ</a:t>
            </a:r>
            <a:endParaRPr sz="400">
              <a:latin typeface="BIZ UDPGothic" panose="020B0400000000000000" pitchFamily="50" charset="-128"/>
              <a:ea typeface="BIZ UDPGothic" panose="020B0400000000000000" pitchFamily="50" charset="-128"/>
              <a:cs typeface="PMingLiU"/>
            </a:endParaRPr>
          </a:p>
        </p:txBody>
      </p:sp>
      <p:sp>
        <p:nvSpPr>
          <p:cNvPr id="311" name="object 34"/>
          <p:cNvSpPr txBox="1"/>
          <p:nvPr/>
        </p:nvSpPr>
        <p:spPr>
          <a:xfrm>
            <a:off x="4213563" y="1799878"/>
            <a:ext cx="768350" cy="252633"/>
          </a:xfrm>
          <a:prstGeom prst="rect">
            <a:avLst/>
          </a:prstGeom>
        </p:spPr>
        <p:txBody>
          <a:bodyPr vert="horz" wrap="square" lIns="0" tIns="13970" rIns="0" bIns="0" rtlCol="0">
            <a:spAutoFit/>
          </a:bodyPr>
          <a:lstStyle/>
          <a:p>
            <a:pPr marL="12700">
              <a:lnSpc>
                <a:spcPct val="100000"/>
              </a:lnSpc>
              <a:spcBef>
                <a:spcPts val="110"/>
              </a:spcBef>
            </a:pPr>
            <a:r>
              <a:rPr sz="1550" b="1" spc="50" dirty="0">
                <a:solidFill>
                  <a:srgbClr val="231F20"/>
                </a:solidFill>
                <a:latin typeface="BIZ UDPGothic" panose="020B0400000000000000" pitchFamily="50" charset="-128"/>
                <a:ea typeface="BIZ UDPGothic" panose="020B0400000000000000" pitchFamily="50" charset="-128"/>
                <a:cs typeface="Calibri"/>
              </a:rPr>
              <a:t>1</a:t>
            </a:r>
            <a:r>
              <a:rPr sz="1550" spc="50" dirty="0">
                <a:solidFill>
                  <a:srgbClr val="231F20"/>
                </a:solidFill>
                <a:latin typeface="BIZ UDPGothic" panose="020B0400000000000000" pitchFamily="50" charset="-128"/>
                <a:ea typeface="BIZ UDPGothic" panose="020B0400000000000000" pitchFamily="50" charset="-128"/>
                <a:cs typeface="Calibri"/>
              </a:rPr>
              <a:t>.</a:t>
            </a:r>
            <a:r>
              <a:rPr sz="1650" b="1" spc="-22" baseline="5050" dirty="0">
                <a:solidFill>
                  <a:srgbClr val="231F20"/>
                </a:solidFill>
                <a:latin typeface="BIZ UDPGothic" panose="020B0400000000000000" pitchFamily="50" charset="-128"/>
                <a:ea typeface="BIZ UDPGothic" panose="020B0400000000000000" pitchFamily="50" charset="-128"/>
                <a:cs typeface="BIZ UDPGothic"/>
              </a:rPr>
              <a:t>外窓交換</a:t>
            </a:r>
            <a:endParaRPr sz="1650" baseline="5050" dirty="0">
              <a:latin typeface="BIZ UDPGothic" panose="020B0400000000000000" pitchFamily="50" charset="-128"/>
              <a:ea typeface="BIZ UDPGothic" panose="020B0400000000000000" pitchFamily="50" charset="-128"/>
              <a:cs typeface="BIZ UDPGothic"/>
            </a:endParaRPr>
          </a:p>
        </p:txBody>
      </p:sp>
      <p:sp>
        <p:nvSpPr>
          <p:cNvPr id="312" name="object 35"/>
          <p:cNvSpPr txBox="1"/>
          <p:nvPr/>
        </p:nvSpPr>
        <p:spPr>
          <a:xfrm>
            <a:off x="4217837" y="2273411"/>
            <a:ext cx="1252855" cy="276999"/>
          </a:xfrm>
          <a:prstGeom prst="rect">
            <a:avLst/>
          </a:prstGeom>
        </p:spPr>
        <p:txBody>
          <a:bodyPr vert="horz" wrap="square" lIns="0" tIns="43180" rIns="0" bIns="0" rtlCol="0">
            <a:spAutoFit/>
          </a:bodyPr>
          <a:lstStyle/>
          <a:p>
            <a:pPr marL="12700">
              <a:lnSpc>
                <a:spcPct val="100000"/>
              </a:lnSpc>
              <a:spcBef>
                <a:spcPts val="340"/>
              </a:spcBef>
            </a:pPr>
            <a:r>
              <a:rPr sz="750" b="1" spc="20" dirty="0">
                <a:solidFill>
                  <a:srgbClr val="231F20"/>
                </a:solidFill>
                <a:latin typeface="BIZ UDPGothic" panose="020B0400000000000000" pitchFamily="50" charset="-128"/>
                <a:ea typeface="BIZ UDPGothic" panose="020B0400000000000000" pitchFamily="50" charset="-128"/>
                <a:cs typeface="BIZ UDPGothic"/>
              </a:rPr>
              <a:t>マドリモ 断</a:t>
            </a:r>
            <a:r>
              <a:rPr sz="750" b="1" dirty="0">
                <a:solidFill>
                  <a:srgbClr val="231F20"/>
                </a:solidFill>
                <a:latin typeface="BIZ UDPGothic" panose="020B0400000000000000" pitchFamily="50" charset="-128"/>
                <a:ea typeface="BIZ UDPGothic" panose="020B0400000000000000" pitchFamily="50" charset="-128"/>
                <a:cs typeface="BIZ UDPGothic"/>
              </a:rPr>
              <a:t>熱</a:t>
            </a:r>
            <a:r>
              <a:rPr sz="750" b="1" spc="-50" dirty="0">
                <a:solidFill>
                  <a:srgbClr val="231F20"/>
                </a:solidFill>
                <a:latin typeface="BIZ UDPGothic" panose="020B0400000000000000" pitchFamily="50" charset="-128"/>
                <a:ea typeface="BIZ UDPGothic" panose="020B0400000000000000" pitchFamily="50" charset="-128"/>
                <a:cs typeface="BIZ UDPGothic"/>
              </a:rPr>
              <a:t>窓</a:t>
            </a:r>
            <a:endParaRPr sz="750" dirty="0">
              <a:latin typeface="BIZ UDPGothic" panose="020B0400000000000000" pitchFamily="50" charset="-128"/>
              <a:ea typeface="BIZ UDPGothic" panose="020B0400000000000000" pitchFamily="50" charset="-128"/>
              <a:cs typeface="BIZ UDPGothic"/>
            </a:endParaRPr>
          </a:p>
          <a:p>
            <a:pPr marL="22225">
              <a:lnSpc>
                <a:spcPct val="100000"/>
              </a:lnSpc>
              <a:spcBef>
                <a:spcPts val="210"/>
              </a:spcBef>
            </a:pPr>
            <a:r>
              <a:rPr sz="600" spc="50" dirty="0">
                <a:solidFill>
                  <a:srgbClr val="231F20"/>
                </a:solidFill>
                <a:latin typeface="BIZ UDPGothic" panose="020B0400000000000000" pitchFamily="50" charset="-128"/>
                <a:ea typeface="BIZ UDPGothic" panose="020B0400000000000000" pitchFamily="50" charset="-128"/>
                <a:cs typeface="PMingLiU"/>
              </a:rPr>
              <a:t>Low-</a:t>
            </a:r>
            <a:r>
              <a:rPr sz="600" spc="60" dirty="0">
                <a:solidFill>
                  <a:srgbClr val="231F20"/>
                </a:solidFill>
                <a:latin typeface="BIZ UDPGothic" panose="020B0400000000000000" pitchFamily="50" charset="-128"/>
                <a:ea typeface="BIZ UDPGothic" panose="020B0400000000000000" pitchFamily="50" charset="-128"/>
                <a:cs typeface="PMingLiU"/>
              </a:rPr>
              <a:t>E</a:t>
            </a:r>
            <a:r>
              <a:rPr sz="600" spc="-25" dirty="0">
                <a:solidFill>
                  <a:srgbClr val="231F20"/>
                </a:solidFill>
                <a:latin typeface="BIZ UDPGothic" panose="020B0400000000000000" pitchFamily="50" charset="-128"/>
                <a:ea typeface="BIZ UDPGothic" panose="020B0400000000000000" pitchFamily="50" charset="-128"/>
                <a:cs typeface="PMingLiU"/>
              </a:rPr>
              <a:t>複層ガラス </a:t>
            </a:r>
            <a:r>
              <a:rPr sz="600" spc="-25">
                <a:solidFill>
                  <a:srgbClr val="231F20"/>
                </a:solidFill>
                <a:latin typeface="BIZ UDPGothic" panose="020B0400000000000000" pitchFamily="50" charset="-128"/>
                <a:ea typeface="BIZ UDPGothic" panose="020B0400000000000000" pitchFamily="50" charset="-128"/>
                <a:cs typeface="PMingLiU"/>
              </a:rPr>
              <a:t>/ </a:t>
            </a:r>
            <a:r>
              <a:rPr sz="600" spc="-25" smtClean="0">
                <a:solidFill>
                  <a:srgbClr val="231F20"/>
                </a:solidFill>
                <a:latin typeface="BIZ UDPGothic" panose="020B0400000000000000" pitchFamily="50" charset="-128"/>
                <a:ea typeface="BIZ UDPGothic" panose="020B0400000000000000" pitchFamily="50" charset="-128"/>
                <a:cs typeface="PMingLiU"/>
              </a:rPr>
              <a:t>ア</a:t>
            </a:r>
            <a:r>
              <a:rPr lang="ja-JP" altLang="en-US" sz="600" spc="-25">
                <a:solidFill>
                  <a:srgbClr val="231F20"/>
                </a:solidFill>
                <a:latin typeface="BIZ UDPGothic" panose="020B0400000000000000" pitchFamily="50" charset="-128"/>
                <a:ea typeface="BIZ UDPGothic" panose="020B0400000000000000" pitchFamily="50" charset="-128"/>
                <a:cs typeface="PMingLiU"/>
              </a:rPr>
              <a:t>ゴン</a:t>
            </a:r>
            <a:r>
              <a:rPr sz="600" spc="-25" smtClean="0">
                <a:solidFill>
                  <a:srgbClr val="231F20"/>
                </a:solidFill>
                <a:latin typeface="BIZ UDPGothic" panose="020B0400000000000000" pitchFamily="50" charset="-128"/>
                <a:ea typeface="BIZ UDPGothic" panose="020B0400000000000000" pitchFamily="50" charset="-128"/>
                <a:cs typeface="PMingLiU"/>
              </a:rPr>
              <a:t>ルガス入</a:t>
            </a:r>
            <a:endParaRPr sz="600" dirty="0">
              <a:latin typeface="BIZ UDPGothic" panose="020B0400000000000000" pitchFamily="50" charset="-128"/>
              <a:ea typeface="BIZ UDPGothic" panose="020B0400000000000000" pitchFamily="50" charset="-128"/>
              <a:cs typeface="PMingLiU"/>
            </a:endParaRPr>
          </a:p>
        </p:txBody>
      </p:sp>
      <p:sp>
        <p:nvSpPr>
          <p:cNvPr id="317" name="object 40"/>
          <p:cNvSpPr txBox="1"/>
          <p:nvPr/>
        </p:nvSpPr>
        <p:spPr>
          <a:xfrm>
            <a:off x="4213563" y="3393803"/>
            <a:ext cx="1110277" cy="252633"/>
          </a:xfrm>
          <a:prstGeom prst="rect">
            <a:avLst/>
          </a:prstGeom>
        </p:spPr>
        <p:txBody>
          <a:bodyPr vert="horz" wrap="square" lIns="0" tIns="13970" rIns="0" bIns="0" rtlCol="0">
            <a:spAutoFit/>
          </a:bodyPr>
          <a:lstStyle/>
          <a:p>
            <a:pPr marL="12700">
              <a:lnSpc>
                <a:spcPct val="100000"/>
              </a:lnSpc>
              <a:spcBef>
                <a:spcPts val="110"/>
              </a:spcBef>
            </a:pPr>
            <a:r>
              <a:rPr sz="1550" b="1" spc="130" dirty="0">
                <a:solidFill>
                  <a:srgbClr val="231F20"/>
                </a:solidFill>
                <a:latin typeface="BIZ UDPGothic" panose="020B0400000000000000" pitchFamily="50" charset="-128"/>
                <a:ea typeface="BIZ UDPGothic" panose="020B0400000000000000" pitchFamily="50" charset="-128"/>
                <a:cs typeface="Calibri"/>
              </a:rPr>
              <a:t>2</a:t>
            </a:r>
            <a:r>
              <a:rPr sz="1550" spc="130" dirty="0">
                <a:solidFill>
                  <a:srgbClr val="231F20"/>
                </a:solidFill>
                <a:latin typeface="BIZ UDPGothic" panose="020B0400000000000000" pitchFamily="50" charset="-128"/>
                <a:ea typeface="BIZ UDPGothic" panose="020B0400000000000000" pitchFamily="50" charset="-128"/>
                <a:cs typeface="Calibri"/>
              </a:rPr>
              <a:t>.</a:t>
            </a:r>
            <a:r>
              <a:rPr sz="1650" b="1" spc="-22" baseline="5050" dirty="0">
                <a:solidFill>
                  <a:srgbClr val="231F20"/>
                </a:solidFill>
                <a:latin typeface="BIZ UDPGothic" panose="020B0400000000000000" pitchFamily="50" charset="-128"/>
                <a:ea typeface="BIZ UDPGothic" panose="020B0400000000000000" pitchFamily="50" charset="-128"/>
                <a:cs typeface="BIZ UDPGothic"/>
              </a:rPr>
              <a:t>内窓設置</a:t>
            </a:r>
            <a:endParaRPr sz="1650" baseline="5050">
              <a:latin typeface="BIZ UDPGothic" panose="020B0400000000000000" pitchFamily="50" charset="-128"/>
              <a:ea typeface="BIZ UDPGothic" panose="020B0400000000000000" pitchFamily="50" charset="-128"/>
              <a:cs typeface="BIZ UDPGothic"/>
            </a:endParaRPr>
          </a:p>
        </p:txBody>
      </p:sp>
      <p:sp>
        <p:nvSpPr>
          <p:cNvPr id="322" name="object 45"/>
          <p:cNvSpPr txBox="1"/>
          <p:nvPr/>
        </p:nvSpPr>
        <p:spPr>
          <a:xfrm>
            <a:off x="4937204" y="2353778"/>
            <a:ext cx="215265" cy="66040"/>
          </a:xfrm>
          <a:prstGeom prst="rect">
            <a:avLst/>
          </a:prstGeom>
          <a:solidFill>
            <a:srgbClr val="FFFFFF"/>
          </a:solidFill>
          <a:ln w="3175">
            <a:solidFill>
              <a:srgbClr val="231F20"/>
            </a:solidFill>
          </a:ln>
        </p:spPr>
        <p:txBody>
          <a:bodyPr vert="horz" wrap="square" lIns="0" tIns="3175" rIns="0" bIns="0" rtlCol="0">
            <a:spAutoFit/>
          </a:bodyPr>
          <a:lstStyle/>
          <a:p>
            <a:pPr marL="26670">
              <a:lnSpc>
                <a:spcPct val="100000"/>
              </a:lnSpc>
              <a:spcBef>
                <a:spcPts val="25"/>
              </a:spcBef>
            </a:pPr>
            <a:r>
              <a:rPr sz="400" dirty="0">
                <a:solidFill>
                  <a:srgbClr val="231F20"/>
                </a:solidFill>
                <a:latin typeface="BIZ UDPGothic" panose="020B0400000000000000" pitchFamily="50" charset="-128"/>
                <a:ea typeface="BIZ UDPGothic" panose="020B0400000000000000" pitchFamily="50" charset="-128"/>
                <a:cs typeface="PMingLiU"/>
              </a:rPr>
              <a:t>樹脂</a:t>
            </a:r>
            <a:r>
              <a:rPr sz="400" spc="-50" dirty="0">
                <a:solidFill>
                  <a:srgbClr val="231F20"/>
                </a:solidFill>
                <a:latin typeface="BIZ UDPGothic" panose="020B0400000000000000" pitchFamily="50" charset="-128"/>
                <a:ea typeface="BIZ UDPGothic" panose="020B0400000000000000" pitchFamily="50" charset="-128"/>
                <a:cs typeface="PMingLiU"/>
              </a:rPr>
              <a:t>窓</a:t>
            </a:r>
            <a:endParaRPr sz="400" dirty="0">
              <a:latin typeface="BIZ UDPGothic" panose="020B0400000000000000" pitchFamily="50" charset="-128"/>
              <a:ea typeface="BIZ UDPGothic" panose="020B0400000000000000" pitchFamily="50" charset="-128"/>
              <a:cs typeface="PMingLiU"/>
            </a:endParaRPr>
          </a:p>
        </p:txBody>
      </p:sp>
      <p:sp>
        <p:nvSpPr>
          <p:cNvPr id="324" name="object 47"/>
          <p:cNvSpPr txBox="1"/>
          <p:nvPr/>
        </p:nvSpPr>
        <p:spPr>
          <a:xfrm>
            <a:off x="427425" y="4987728"/>
            <a:ext cx="994804" cy="252633"/>
          </a:xfrm>
          <a:prstGeom prst="rect">
            <a:avLst/>
          </a:prstGeom>
        </p:spPr>
        <p:txBody>
          <a:bodyPr vert="horz" wrap="square" lIns="0" tIns="13970" rIns="0" bIns="0" rtlCol="0">
            <a:spAutoFit/>
          </a:bodyPr>
          <a:lstStyle/>
          <a:p>
            <a:pPr marL="12700">
              <a:lnSpc>
                <a:spcPct val="100000"/>
              </a:lnSpc>
              <a:spcBef>
                <a:spcPts val="110"/>
              </a:spcBef>
            </a:pPr>
            <a:r>
              <a:rPr sz="1550" b="1" spc="130" dirty="0">
                <a:solidFill>
                  <a:srgbClr val="231F20"/>
                </a:solidFill>
                <a:latin typeface="BIZ UDPGothic" panose="020B0400000000000000" pitchFamily="50" charset="-128"/>
                <a:ea typeface="BIZ UDPGothic" panose="020B0400000000000000" pitchFamily="50" charset="-128"/>
                <a:cs typeface="Calibri"/>
              </a:rPr>
              <a:t>3.</a:t>
            </a:r>
            <a:r>
              <a:rPr sz="1600" b="1" spc="-22" baseline="5050" dirty="0">
                <a:solidFill>
                  <a:srgbClr val="231F20"/>
                </a:solidFill>
                <a:latin typeface="BIZ UDPGothic" panose="020B0400000000000000" pitchFamily="50" charset="-128"/>
                <a:ea typeface="BIZ UDPGothic" panose="020B0400000000000000" pitchFamily="50" charset="-128"/>
                <a:cs typeface="BIZ UDPGothic"/>
              </a:rPr>
              <a:t>内窓設置</a:t>
            </a:r>
            <a:endParaRPr sz="1600" b="1" baseline="5050">
              <a:latin typeface="BIZ UDPGothic" panose="020B0400000000000000" pitchFamily="50" charset="-128"/>
              <a:ea typeface="BIZ UDPGothic" panose="020B0400000000000000" pitchFamily="50" charset="-128"/>
              <a:cs typeface="BIZ UDPGothic"/>
            </a:endParaRPr>
          </a:p>
        </p:txBody>
      </p:sp>
      <p:sp>
        <p:nvSpPr>
          <p:cNvPr id="325" name="object 48"/>
          <p:cNvSpPr txBox="1"/>
          <p:nvPr/>
        </p:nvSpPr>
        <p:spPr>
          <a:xfrm>
            <a:off x="421026" y="5459829"/>
            <a:ext cx="1256665" cy="268662"/>
          </a:xfrm>
          <a:prstGeom prst="rect">
            <a:avLst/>
          </a:prstGeom>
        </p:spPr>
        <p:txBody>
          <a:bodyPr vert="horz" wrap="square" lIns="0" tIns="32384" rIns="0" bIns="0" rtlCol="0">
            <a:spAutoFit/>
          </a:bodyPr>
          <a:lstStyle/>
          <a:p>
            <a:pPr marL="12700">
              <a:lnSpc>
                <a:spcPct val="100000"/>
              </a:lnSpc>
              <a:spcBef>
                <a:spcPts val="254"/>
              </a:spcBef>
            </a:pPr>
            <a:r>
              <a:rPr sz="1125" b="1" spc="22" baseline="3703" dirty="0">
                <a:solidFill>
                  <a:srgbClr val="231F20"/>
                </a:solidFill>
                <a:latin typeface="BIZ UDPGothic" panose="020B0400000000000000" pitchFamily="50" charset="-128"/>
                <a:ea typeface="BIZ UDPGothic" panose="020B0400000000000000" pitchFamily="50" charset="-128"/>
                <a:cs typeface="BIZ UDPGothic"/>
              </a:rPr>
              <a:t>マドリモ 内</a:t>
            </a:r>
            <a:r>
              <a:rPr sz="1125" b="1" baseline="3703" dirty="0">
                <a:solidFill>
                  <a:srgbClr val="231F20"/>
                </a:solidFill>
                <a:latin typeface="BIZ UDPGothic" panose="020B0400000000000000" pitchFamily="50" charset="-128"/>
                <a:ea typeface="BIZ UDPGothic" panose="020B0400000000000000" pitchFamily="50" charset="-128"/>
                <a:cs typeface="BIZ UDPGothic"/>
              </a:rPr>
              <a:t>窓</a:t>
            </a:r>
            <a:r>
              <a:rPr sz="1125" b="1" spc="7" baseline="3703" dirty="0">
                <a:solidFill>
                  <a:srgbClr val="231F20"/>
                </a:solidFill>
                <a:latin typeface="BIZ UDPGothic" panose="020B0400000000000000" pitchFamily="50" charset="-128"/>
                <a:ea typeface="BIZ UDPGothic" panose="020B0400000000000000" pitchFamily="50" charset="-128"/>
                <a:cs typeface="BIZ UDPGothic"/>
              </a:rPr>
              <a:t> プラマード</a:t>
            </a:r>
            <a:r>
              <a:rPr sz="850" b="1" spc="-50" dirty="0">
                <a:solidFill>
                  <a:srgbClr val="231F20"/>
                </a:solidFill>
                <a:latin typeface="BIZ UDPGothic" panose="020B0400000000000000" pitchFamily="50" charset="-128"/>
                <a:ea typeface="BIZ UDPGothic" panose="020B0400000000000000" pitchFamily="50" charset="-128"/>
                <a:cs typeface="Calibri"/>
              </a:rPr>
              <a:t>U</a:t>
            </a:r>
            <a:endParaRPr sz="850">
              <a:latin typeface="BIZ UDPGothic" panose="020B0400000000000000" pitchFamily="50" charset="-128"/>
              <a:ea typeface="BIZ UDPGothic" panose="020B0400000000000000" pitchFamily="50" charset="-128"/>
              <a:cs typeface="Calibri"/>
            </a:endParaRPr>
          </a:p>
          <a:p>
            <a:pPr marL="26034">
              <a:lnSpc>
                <a:spcPct val="100000"/>
              </a:lnSpc>
              <a:spcBef>
                <a:spcPts val="140"/>
              </a:spcBef>
            </a:pPr>
            <a:r>
              <a:rPr sz="600" spc="50" dirty="0">
                <a:solidFill>
                  <a:srgbClr val="231F20"/>
                </a:solidFill>
                <a:latin typeface="BIZ UDPGothic" panose="020B0400000000000000" pitchFamily="50" charset="-128"/>
                <a:ea typeface="BIZ UDPGothic" panose="020B0400000000000000" pitchFamily="50" charset="-128"/>
                <a:cs typeface="PMingLiU"/>
              </a:rPr>
              <a:t>Low-</a:t>
            </a:r>
            <a:r>
              <a:rPr sz="600" spc="60" dirty="0">
                <a:solidFill>
                  <a:srgbClr val="231F20"/>
                </a:solidFill>
                <a:latin typeface="BIZ UDPGothic" panose="020B0400000000000000" pitchFamily="50" charset="-128"/>
                <a:ea typeface="BIZ UDPGothic" panose="020B0400000000000000" pitchFamily="50" charset="-128"/>
                <a:cs typeface="PMingLiU"/>
              </a:rPr>
              <a:t>E</a:t>
            </a:r>
            <a:r>
              <a:rPr sz="600" spc="-25" dirty="0">
                <a:solidFill>
                  <a:srgbClr val="231F20"/>
                </a:solidFill>
                <a:latin typeface="BIZ UDPGothic" panose="020B0400000000000000" pitchFamily="50" charset="-128"/>
                <a:ea typeface="BIZ UDPGothic" panose="020B0400000000000000" pitchFamily="50" charset="-128"/>
                <a:cs typeface="PMingLiU"/>
              </a:rPr>
              <a:t>複層ガラス / アルゴンガス入</a:t>
            </a:r>
            <a:endParaRPr sz="600">
              <a:latin typeface="BIZ UDPGothic" panose="020B0400000000000000" pitchFamily="50" charset="-128"/>
              <a:ea typeface="BIZ UDPGothic" panose="020B0400000000000000" pitchFamily="50" charset="-128"/>
              <a:cs typeface="PMingLiU"/>
            </a:endParaRPr>
          </a:p>
        </p:txBody>
      </p:sp>
      <p:sp>
        <p:nvSpPr>
          <p:cNvPr id="326" name="object 49"/>
          <p:cNvSpPr txBox="1"/>
          <p:nvPr/>
        </p:nvSpPr>
        <p:spPr>
          <a:xfrm>
            <a:off x="4207162" y="3865869"/>
            <a:ext cx="1256665" cy="268662"/>
          </a:xfrm>
          <a:prstGeom prst="rect">
            <a:avLst/>
          </a:prstGeom>
        </p:spPr>
        <p:txBody>
          <a:bodyPr vert="horz" wrap="square" lIns="0" tIns="32384" rIns="0" bIns="0" rtlCol="0">
            <a:spAutoFit/>
          </a:bodyPr>
          <a:lstStyle/>
          <a:p>
            <a:pPr marL="12700">
              <a:lnSpc>
                <a:spcPct val="100000"/>
              </a:lnSpc>
              <a:spcBef>
                <a:spcPts val="254"/>
              </a:spcBef>
            </a:pPr>
            <a:r>
              <a:rPr sz="1125" b="1" spc="22" baseline="3703" dirty="0">
                <a:solidFill>
                  <a:srgbClr val="231F20"/>
                </a:solidFill>
                <a:latin typeface="BIZ UDPGothic" panose="020B0400000000000000" pitchFamily="50" charset="-128"/>
                <a:ea typeface="BIZ UDPGothic" panose="020B0400000000000000" pitchFamily="50" charset="-128"/>
                <a:cs typeface="BIZ UDPGothic"/>
              </a:rPr>
              <a:t>マドリモ 内</a:t>
            </a:r>
            <a:r>
              <a:rPr sz="1125" b="1" baseline="3703" dirty="0">
                <a:solidFill>
                  <a:srgbClr val="231F20"/>
                </a:solidFill>
                <a:latin typeface="BIZ UDPGothic" panose="020B0400000000000000" pitchFamily="50" charset="-128"/>
                <a:ea typeface="BIZ UDPGothic" panose="020B0400000000000000" pitchFamily="50" charset="-128"/>
                <a:cs typeface="BIZ UDPGothic"/>
              </a:rPr>
              <a:t>窓</a:t>
            </a:r>
            <a:r>
              <a:rPr sz="1125" b="1" spc="7" baseline="3703" dirty="0">
                <a:solidFill>
                  <a:srgbClr val="231F20"/>
                </a:solidFill>
                <a:latin typeface="BIZ UDPGothic" panose="020B0400000000000000" pitchFamily="50" charset="-128"/>
                <a:ea typeface="BIZ UDPGothic" panose="020B0400000000000000" pitchFamily="50" charset="-128"/>
                <a:cs typeface="BIZ UDPGothic"/>
              </a:rPr>
              <a:t> プラマード</a:t>
            </a:r>
            <a:r>
              <a:rPr sz="850" b="1" spc="-50" dirty="0">
                <a:solidFill>
                  <a:srgbClr val="231F20"/>
                </a:solidFill>
                <a:latin typeface="BIZ UDPGothic" panose="020B0400000000000000" pitchFamily="50" charset="-128"/>
                <a:ea typeface="BIZ UDPGothic" panose="020B0400000000000000" pitchFamily="50" charset="-128"/>
                <a:cs typeface="Calibri"/>
              </a:rPr>
              <a:t>U</a:t>
            </a:r>
            <a:endParaRPr sz="850" dirty="0">
              <a:latin typeface="BIZ UDPGothic" panose="020B0400000000000000" pitchFamily="50" charset="-128"/>
              <a:ea typeface="BIZ UDPGothic" panose="020B0400000000000000" pitchFamily="50" charset="-128"/>
              <a:cs typeface="Calibri"/>
            </a:endParaRPr>
          </a:p>
          <a:p>
            <a:pPr marL="26034">
              <a:lnSpc>
                <a:spcPct val="100000"/>
              </a:lnSpc>
              <a:spcBef>
                <a:spcPts val="140"/>
              </a:spcBef>
            </a:pPr>
            <a:r>
              <a:rPr sz="600" spc="50" dirty="0">
                <a:solidFill>
                  <a:srgbClr val="231F20"/>
                </a:solidFill>
                <a:latin typeface="BIZ UDPGothic" panose="020B0400000000000000" pitchFamily="50" charset="-128"/>
                <a:ea typeface="BIZ UDPGothic" panose="020B0400000000000000" pitchFamily="50" charset="-128"/>
                <a:cs typeface="PMingLiU"/>
              </a:rPr>
              <a:t>Low-</a:t>
            </a:r>
            <a:r>
              <a:rPr sz="600" spc="60" dirty="0">
                <a:solidFill>
                  <a:srgbClr val="231F20"/>
                </a:solidFill>
                <a:latin typeface="BIZ UDPGothic" panose="020B0400000000000000" pitchFamily="50" charset="-128"/>
                <a:ea typeface="BIZ UDPGothic" panose="020B0400000000000000" pitchFamily="50" charset="-128"/>
                <a:cs typeface="PMingLiU"/>
              </a:rPr>
              <a:t>E</a:t>
            </a:r>
            <a:r>
              <a:rPr sz="600" spc="-25" dirty="0">
                <a:solidFill>
                  <a:srgbClr val="231F20"/>
                </a:solidFill>
                <a:latin typeface="BIZ UDPGothic" panose="020B0400000000000000" pitchFamily="50" charset="-128"/>
                <a:ea typeface="BIZ UDPGothic" panose="020B0400000000000000" pitchFamily="50" charset="-128"/>
                <a:cs typeface="PMingLiU"/>
              </a:rPr>
              <a:t>複層ガラス / アルゴンガス入</a:t>
            </a:r>
            <a:endParaRPr sz="600" dirty="0">
              <a:latin typeface="BIZ UDPGothic" panose="020B0400000000000000" pitchFamily="50" charset="-128"/>
              <a:ea typeface="BIZ UDPGothic" panose="020B0400000000000000" pitchFamily="50" charset="-128"/>
              <a:cs typeface="PMingLiU"/>
            </a:endParaRPr>
          </a:p>
        </p:txBody>
      </p:sp>
      <p:sp>
        <p:nvSpPr>
          <p:cNvPr id="333" name="object 56"/>
          <p:cNvSpPr txBox="1"/>
          <p:nvPr/>
        </p:nvSpPr>
        <p:spPr>
          <a:xfrm>
            <a:off x="296108" y="1730448"/>
            <a:ext cx="88265" cy="123189"/>
          </a:xfrm>
          <a:prstGeom prst="rect">
            <a:avLst/>
          </a:prstGeom>
        </p:spPr>
        <p:txBody>
          <a:bodyPr vert="horz" wrap="square" lIns="0" tIns="17145" rIns="0" bIns="0" rtlCol="0">
            <a:spAutoFit/>
          </a:bodyPr>
          <a:lstStyle/>
          <a:p>
            <a:pPr marL="12700">
              <a:lnSpc>
                <a:spcPct val="100000"/>
              </a:lnSpc>
              <a:spcBef>
                <a:spcPts val="135"/>
              </a:spcBef>
            </a:pPr>
            <a:r>
              <a:rPr sz="600" spc="310" dirty="0">
                <a:solidFill>
                  <a:srgbClr val="231F20"/>
                </a:solidFill>
                <a:latin typeface="Trebuchet MS"/>
                <a:cs typeface="Trebuchet MS"/>
              </a:rPr>
              <a:t> </a:t>
            </a:r>
            <a:endParaRPr sz="600">
              <a:latin typeface="Trebuchet MS"/>
              <a:cs typeface="Trebuchet MS"/>
            </a:endParaRPr>
          </a:p>
        </p:txBody>
      </p:sp>
      <p:sp>
        <p:nvSpPr>
          <p:cNvPr id="339" name="object 62"/>
          <p:cNvSpPr txBox="1"/>
          <p:nvPr/>
        </p:nvSpPr>
        <p:spPr>
          <a:xfrm>
            <a:off x="4076107" y="1730448"/>
            <a:ext cx="88265" cy="123189"/>
          </a:xfrm>
          <a:prstGeom prst="rect">
            <a:avLst/>
          </a:prstGeom>
        </p:spPr>
        <p:txBody>
          <a:bodyPr vert="horz" wrap="square" lIns="0" tIns="17145" rIns="0" bIns="0" rtlCol="0">
            <a:spAutoFit/>
          </a:bodyPr>
          <a:lstStyle/>
          <a:p>
            <a:pPr marL="12700">
              <a:lnSpc>
                <a:spcPct val="100000"/>
              </a:lnSpc>
              <a:spcBef>
                <a:spcPts val="135"/>
              </a:spcBef>
            </a:pPr>
            <a:r>
              <a:rPr sz="600" spc="310" dirty="0">
                <a:solidFill>
                  <a:srgbClr val="231F20"/>
                </a:solidFill>
                <a:latin typeface="Trebuchet MS"/>
                <a:cs typeface="Trebuchet MS"/>
              </a:rPr>
              <a:t> </a:t>
            </a:r>
            <a:endParaRPr sz="600">
              <a:latin typeface="Trebuchet MS"/>
              <a:cs typeface="Trebuchet MS"/>
            </a:endParaRPr>
          </a:p>
        </p:txBody>
      </p:sp>
      <p:sp>
        <p:nvSpPr>
          <p:cNvPr id="341" name="object 64"/>
          <p:cNvSpPr txBox="1"/>
          <p:nvPr/>
        </p:nvSpPr>
        <p:spPr>
          <a:xfrm>
            <a:off x="4076107" y="2131612"/>
            <a:ext cx="88265" cy="123189"/>
          </a:xfrm>
          <a:prstGeom prst="rect">
            <a:avLst/>
          </a:prstGeom>
        </p:spPr>
        <p:txBody>
          <a:bodyPr vert="horz" wrap="square" lIns="0" tIns="17145" rIns="0" bIns="0" rtlCol="0">
            <a:spAutoFit/>
          </a:bodyPr>
          <a:lstStyle/>
          <a:p>
            <a:pPr marL="12700">
              <a:lnSpc>
                <a:spcPct val="100000"/>
              </a:lnSpc>
              <a:spcBef>
                <a:spcPts val="135"/>
              </a:spcBef>
            </a:pPr>
            <a:r>
              <a:rPr sz="600" spc="310" dirty="0">
                <a:solidFill>
                  <a:srgbClr val="231F20"/>
                </a:solidFill>
                <a:latin typeface="Trebuchet MS"/>
                <a:cs typeface="Trebuchet MS"/>
              </a:rPr>
              <a:t> </a:t>
            </a:r>
            <a:endParaRPr sz="600">
              <a:latin typeface="Trebuchet MS"/>
              <a:cs typeface="Trebuchet MS"/>
            </a:endParaRPr>
          </a:p>
        </p:txBody>
      </p:sp>
      <p:sp>
        <p:nvSpPr>
          <p:cNvPr id="342" name="object 65"/>
          <p:cNvSpPr txBox="1"/>
          <p:nvPr/>
        </p:nvSpPr>
        <p:spPr>
          <a:xfrm>
            <a:off x="402025" y="3393803"/>
            <a:ext cx="1360805" cy="252633"/>
          </a:xfrm>
          <a:prstGeom prst="rect">
            <a:avLst/>
          </a:prstGeom>
        </p:spPr>
        <p:txBody>
          <a:bodyPr vert="horz" wrap="square" lIns="0" tIns="13970" rIns="0" bIns="0" rtlCol="0">
            <a:spAutoFit/>
          </a:bodyPr>
          <a:lstStyle/>
          <a:p>
            <a:pPr marL="38100">
              <a:lnSpc>
                <a:spcPct val="100000"/>
              </a:lnSpc>
              <a:spcBef>
                <a:spcPts val="110"/>
              </a:spcBef>
            </a:pPr>
            <a:r>
              <a:rPr sz="1550" b="1" spc="130" dirty="0">
                <a:solidFill>
                  <a:srgbClr val="231F20"/>
                </a:solidFill>
                <a:latin typeface="BIZ UDPGothic" panose="020B0400000000000000" pitchFamily="50" charset="-128"/>
                <a:ea typeface="BIZ UDPGothic" panose="020B0400000000000000" pitchFamily="50" charset="-128"/>
                <a:cs typeface="Calibri"/>
              </a:rPr>
              <a:t>2</a:t>
            </a:r>
            <a:r>
              <a:rPr sz="1550" spc="130" dirty="0">
                <a:solidFill>
                  <a:srgbClr val="231F20"/>
                </a:solidFill>
                <a:latin typeface="BIZ UDPGothic" panose="020B0400000000000000" pitchFamily="50" charset="-128"/>
                <a:ea typeface="BIZ UDPGothic" panose="020B0400000000000000" pitchFamily="50" charset="-128"/>
                <a:cs typeface="Calibri"/>
              </a:rPr>
              <a:t>.</a:t>
            </a:r>
            <a:r>
              <a:rPr sz="1600" b="1" spc="44" baseline="5050" dirty="0">
                <a:solidFill>
                  <a:srgbClr val="231F20"/>
                </a:solidFill>
                <a:latin typeface="BIZ UDPGothic" panose="020B0400000000000000" pitchFamily="50" charset="-128"/>
                <a:ea typeface="BIZ UDPGothic" panose="020B0400000000000000" pitchFamily="50" charset="-128"/>
                <a:cs typeface="BIZ UDPGothic"/>
              </a:rPr>
              <a:t>勝手口ドア交換</a:t>
            </a:r>
            <a:r>
              <a:rPr sz="700" spc="-37" baseline="72222" dirty="0">
                <a:solidFill>
                  <a:srgbClr val="231F20"/>
                </a:solidFill>
                <a:latin typeface="BIZ UDPGothic" panose="020B0400000000000000" pitchFamily="50" charset="-128"/>
                <a:ea typeface="BIZ UDPGothic" panose="020B0400000000000000" pitchFamily="50" charset="-128"/>
                <a:cs typeface="PMingLiU"/>
              </a:rPr>
              <a:t>※2</a:t>
            </a:r>
            <a:endParaRPr sz="700" baseline="72222">
              <a:latin typeface="BIZ UDPGothic" panose="020B0400000000000000" pitchFamily="50" charset="-128"/>
              <a:ea typeface="BIZ UDPGothic" panose="020B0400000000000000" pitchFamily="50" charset="-128"/>
              <a:cs typeface="PMingLiU"/>
            </a:endParaRPr>
          </a:p>
        </p:txBody>
      </p:sp>
      <p:graphicFrame>
        <p:nvGraphicFramePr>
          <p:cNvPr id="343" name="object 66"/>
          <p:cNvGraphicFramePr>
            <a:graphicFrameLocks noGrp="1"/>
          </p:cNvGraphicFramePr>
          <p:nvPr>
            <p:extLst>
              <p:ext uri="{D42A27DB-BD31-4B8C-83A1-F6EECF244321}">
                <p14:modId xmlns:p14="http://schemas.microsoft.com/office/powerpoint/2010/main" val="2834525344"/>
              </p:ext>
            </p:extLst>
          </p:nvPr>
        </p:nvGraphicFramePr>
        <p:xfrm>
          <a:off x="4114992" y="6246032"/>
          <a:ext cx="3105147" cy="568960"/>
        </p:xfrm>
        <a:graphic>
          <a:graphicData uri="http://schemas.openxmlformats.org/drawingml/2006/table">
            <a:tbl>
              <a:tblPr firstRow="1" bandRow="1">
                <a:tableStyleId>{2D5ABB26-0587-4C30-8999-92F81FD0307C}</a:tableStyleId>
              </a:tblPr>
              <a:tblGrid>
                <a:gridCol w="561975">
                  <a:extLst>
                    <a:ext uri="{9D8B030D-6E8A-4147-A177-3AD203B41FA5}">
                      <a16:colId xmlns:a16="http://schemas.microsoft.com/office/drawing/2014/main" val="20000"/>
                    </a:ext>
                  </a:extLst>
                </a:gridCol>
                <a:gridCol w="508634">
                  <a:extLst>
                    <a:ext uri="{9D8B030D-6E8A-4147-A177-3AD203B41FA5}">
                      <a16:colId xmlns:a16="http://schemas.microsoft.com/office/drawing/2014/main" val="20001"/>
                    </a:ext>
                  </a:extLst>
                </a:gridCol>
                <a:gridCol w="508634">
                  <a:extLst>
                    <a:ext uri="{9D8B030D-6E8A-4147-A177-3AD203B41FA5}">
                      <a16:colId xmlns:a16="http://schemas.microsoft.com/office/drawing/2014/main" val="20002"/>
                    </a:ext>
                  </a:extLst>
                </a:gridCol>
                <a:gridCol w="508634">
                  <a:extLst>
                    <a:ext uri="{9D8B030D-6E8A-4147-A177-3AD203B41FA5}">
                      <a16:colId xmlns:a16="http://schemas.microsoft.com/office/drawing/2014/main" val="20003"/>
                    </a:ext>
                  </a:extLst>
                </a:gridCol>
                <a:gridCol w="508635">
                  <a:extLst>
                    <a:ext uri="{9D8B030D-6E8A-4147-A177-3AD203B41FA5}">
                      <a16:colId xmlns:a16="http://schemas.microsoft.com/office/drawing/2014/main" val="20004"/>
                    </a:ext>
                  </a:extLst>
                </a:gridCol>
                <a:gridCol w="508635">
                  <a:extLst>
                    <a:ext uri="{9D8B030D-6E8A-4147-A177-3AD203B41FA5}">
                      <a16:colId xmlns:a16="http://schemas.microsoft.com/office/drawing/2014/main" val="20005"/>
                    </a:ext>
                  </a:extLst>
                </a:gridCol>
              </a:tblGrid>
              <a:tr h="142240">
                <a:tc rowSpan="2">
                  <a:txBody>
                    <a:bodyPr/>
                    <a:lstStyle/>
                    <a:p>
                      <a:pPr>
                        <a:lnSpc>
                          <a:spcPct val="100000"/>
                        </a:lnSpc>
                      </a:pPr>
                      <a:endParaRPr sz="700">
                        <a:latin typeface="Times New Roman"/>
                        <a:cs typeface="Times New Roman"/>
                      </a:endParaRPr>
                    </a:p>
                  </a:txBody>
                  <a:tcPr marL="0" marR="0" marT="0" marB="0">
                    <a:lnR w="3175">
                      <a:solidFill>
                        <a:srgbClr val="231F20"/>
                      </a:solidFill>
                      <a:prstDash val="solid"/>
                    </a:lnR>
                    <a:lnT w="3175">
                      <a:solidFill>
                        <a:srgbClr val="231F20"/>
                      </a:solidFill>
                      <a:prstDash val="solid"/>
                    </a:lnT>
                    <a:lnB w="3175">
                      <a:solidFill>
                        <a:srgbClr val="231F20"/>
                      </a:solidFill>
                      <a:prstDash val="solid"/>
                    </a:lnB>
                    <a:solidFill>
                      <a:srgbClr val="D1D3D4">
                        <a:alpha val="79998"/>
                      </a:srgbClr>
                    </a:solidFill>
                  </a:tcPr>
                </a:tc>
                <a:tc gridSpan="5">
                  <a:txBody>
                    <a:bodyPr/>
                    <a:lstStyle/>
                    <a:p>
                      <a:pPr marL="179070">
                        <a:lnSpc>
                          <a:spcPct val="100000"/>
                        </a:lnSpc>
                        <a:spcBef>
                          <a:spcPts val="180"/>
                        </a:spcBef>
                      </a:pPr>
                      <a:r>
                        <a:rPr sz="1050" b="1" baseline="3968" dirty="0">
                          <a:solidFill>
                            <a:srgbClr val="231F20"/>
                          </a:solidFill>
                          <a:latin typeface="BIZ UDPGothic"/>
                          <a:cs typeface="BIZ UDPGothic"/>
                        </a:rPr>
                        <a:t>地域区</a:t>
                      </a:r>
                      <a:r>
                        <a:rPr sz="1050" b="1" spc="-75" baseline="3968" dirty="0">
                          <a:solidFill>
                            <a:srgbClr val="231F20"/>
                          </a:solidFill>
                          <a:latin typeface="BIZ UDPGothic"/>
                          <a:cs typeface="BIZ UDPGothic"/>
                        </a:rPr>
                        <a:t>分ごとの</a:t>
                      </a:r>
                      <a:r>
                        <a:rPr sz="1050" b="1" baseline="3968" dirty="0">
                          <a:solidFill>
                            <a:srgbClr val="231F20"/>
                          </a:solidFill>
                          <a:latin typeface="BIZ UDPGothic"/>
                          <a:cs typeface="BIZ UDPGothic"/>
                        </a:rPr>
                        <a:t>熱貫流</a:t>
                      </a:r>
                      <a:r>
                        <a:rPr sz="1050" b="1" spc="-30" baseline="3968" dirty="0">
                          <a:solidFill>
                            <a:srgbClr val="231F20"/>
                          </a:solidFill>
                          <a:latin typeface="BIZ UDPGothic"/>
                          <a:cs typeface="BIZ UDPGothic"/>
                        </a:rPr>
                        <a:t>率の</a:t>
                      </a:r>
                      <a:r>
                        <a:rPr sz="1050" b="1" baseline="3968" dirty="0">
                          <a:solidFill>
                            <a:srgbClr val="231F20"/>
                          </a:solidFill>
                          <a:latin typeface="BIZ UDPGothic"/>
                          <a:cs typeface="BIZ UDPGothic"/>
                        </a:rPr>
                        <a:t>基準</a:t>
                      </a:r>
                      <a:r>
                        <a:rPr sz="1050" b="1" spc="-525" baseline="3968" dirty="0">
                          <a:solidFill>
                            <a:srgbClr val="231F20"/>
                          </a:solidFill>
                          <a:latin typeface="BIZ UDPGothic"/>
                          <a:cs typeface="BIZ UDPGothic"/>
                        </a:rPr>
                        <a:t>値</a:t>
                      </a:r>
                      <a:r>
                        <a:rPr sz="1050" baseline="3968" dirty="0">
                          <a:solidFill>
                            <a:srgbClr val="231F20"/>
                          </a:solidFill>
                          <a:latin typeface="PMingLiU"/>
                          <a:cs typeface="PMingLiU"/>
                        </a:rPr>
                        <a:t>［</a:t>
                      </a:r>
                      <a:r>
                        <a:rPr sz="1050" b="1" spc="-15" baseline="3968" dirty="0">
                          <a:solidFill>
                            <a:srgbClr val="231F20"/>
                          </a:solidFill>
                          <a:latin typeface="BIZ UDPGothic"/>
                          <a:cs typeface="BIZ UDPGothic"/>
                        </a:rPr>
                        <a:t>単位: </a:t>
                      </a:r>
                      <a:r>
                        <a:rPr sz="700" b="1" spc="60" dirty="0">
                          <a:solidFill>
                            <a:srgbClr val="231F20"/>
                          </a:solidFill>
                          <a:latin typeface="BIZ UDPGothic"/>
                          <a:cs typeface="BIZ UDPGothic"/>
                        </a:rPr>
                        <a:t>W</a:t>
                      </a:r>
                      <a:r>
                        <a:rPr sz="1050" spc="89" baseline="3968" dirty="0">
                          <a:solidFill>
                            <a:srgbClr val="231F20"/>
                          </a:solidFill>
                          <a:latin typeface="PMingLiU"/>
                          <a:cs typeface="PMingLiU"/>
                        </a:rPr>
                        <a:t>/(</a:t>
                      </a:r>
                      <a:r>
                        <a:rPr sz="1050" b="1" spc="82" baseline="3968" dirty="0">
                          <a:solidFill>
                            <a:srgbClr val="231F20"/>
                          </a:solidFill>
                          <a:latin typeface="BIZ UDPGothic"/>
                          <a:cs typeface="BIZ UDPGothic"/>
                        </a:rPr>
                        <a:t>㎡</a:t>
                      </a:r>
                      <a:r>
                        <a:rPr sz="1050" b="1" spc="-104" baseline="3968" dirty="0">
                          <a:solidFill>
                            <a:srgbClr val="231F20"/>
                          </a:solidFill>
                          <a:latin typeface="BIZ UDPGothic"/>
                          <a:cs typeface="BIZ UDPGothic"/>
                        </a:rPr>
                        <a:t>・</a:t>
                      </a:r>
                      <a:r>
                        <a:rPr sz="1050" b="1" spc="-37" baseline="3968" dirty="0">
                          <a:solidFill>
                            <a:srgbClr val="231F20"/>
                          </a:solidFill>
                          <a:latin typeface="BIZ UDPGothic"/>
                          <a:cs typeface="BIZ UDPGothic"/>
                        </a:rPr>
                        <a:t>K</a:t>
                      </a:r>
                      <a:r>
                        <a:rPr sz="1050" spc="-37" baseline="3968" dirty="0">
                          <a:solidFill>
                            <a:srgbClr val="231F20"/>
                          </a:solidFill>
                          <a:latin typeface="PMingLiU"/>
                          <a:cs typeface="PMingLiU"/>
                        </a:rPr>
                        <a:t>)］</a:t>
                      </a:r>
                      <a:endParaRPr sz="1050" baseline="3968" dirty="0">
                        <a:latin typeface="PMingLiU"/>
                        <a:cs typeface="PMingLiU"/>
                      </a:endParaRPr>
                    </a:p>
                  </a:txBody>
                  <a:tcPr marL="0" marR="0" marT="22860" marB="0">
                    <a:lnL w="3175">
                      <a:solidFill>
                        <a:srgbClr val="231F20"/>
                      </a:solidFill>
                      <a:prstDash val="solid"/>
                    </a:lnL>
                    <a:lnT w="3175">
                      <a:solidFill>
                        <a:srgbClr val="231F20"/>
                      </a:solidFill>
                      <a:prstDash val="solid"/>
                    </a:lnT>
                    <a:lnB w="3175">
                      <a:solidFill>
                        <a:srgbClr val="231F20"/>
                      </a:solidFill>
                      <a:prstDash val="solid"/>
                    </a:lnB>
                    <a:solidFill>
                      <a:srgbClr val="D1D3D4">
                        <a:alpha val="79998"/>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240">
                <a:tc vMerge="1">
                  <a:txBody>
                    <a:bodyPr/>
                    <a:lstStyle/>
                    <a:p>
                      <a:endParaRPr/>
                    </a:p>
                  </a:txBody>
                  <a:tcPr marL="0" marR="0" marT="0" marB="0">
                    <a:lnR w="3175">
                      <a:solidFill>
                        <a:srgbClr val="231F20"/>
                      </a:solidFill>
                      <a:prstDash val="solid"/>
                    </a:lnR>
                    <a:lnT w="3175">
                      <a:solidFill>
                        <a:srgbClr val="231F20"/>
                      </a:solidFill>
                      <a:prstDash val="solid"/>
                    </a:lnT>
                    <a:lnB w="3175">
                      <a:solidFill>
                        <a:srgbClr val="231F20"/>
                      </a:solidFill>
                      <a:prstDash val="solid"/>
                    </a:lnB>
                    <a:solidFill>
                      <a:srgbClr val="D1D3D4">
                        <a:alpha val="79998"/>
                      </a:srgbClr>
                    </a:solidFill>
                  </a:tcPr>
                </a:tc>
                <a:tc>
                  <a:txBody>
                    <a:bodyPr/>
                    <a:lstStyle/>
                    <a:p>
                      <a:pPr algn="ctr">
                        <a:lnSpc>
                          <a:spcPct val="100000"/>
                        </a:lnSpc>
                        <a:spcBef>
                          <a:spcPts val="170"/>
                        </a:spcBef>
                      </a:pPr>
                      <a:r>
                        <a:rPr sz="700" b="1" dirty="0">
                          <a:solidFill>
                            <a:srgbClr val="231F20"/>
                          </a:solidFill>
                          <a:latin typeface="BIZ UDPGothic"/>
                          <a:cs typeface="BIZ UDPGothic"/>
                        </a:rPr>
                        <a:t>1～2地</a:t>
                      </a:r>
                      <a:r>
                        <a:rPr sz="700" b="1" spc="-50" dirty="0">
                          <a:solidFill>
                            <a:srgbClr val="231F20"/>
                          </a:solidFill>
                          <a:latin typeface="BIZ UDPGothic"/>
                          <a:cs typeface="BIZ UDPGothic"/>
                        </a:rPr>
                        <a:t>域</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D1D3D4">
                        <a:alpha val="79998"/>
                      </a:srgbClr>
                    </a:solidFill>
                  </a:tcPr>
                </a:tc>
                <a:tc>
                  <a:txBody>
                    <a:bodyPr/>
                    <a:lstStyle/>
                    <a:p>
                      <a:pPr algn="ctr">
                        <a:lnSpc>
                          <a:spcPct val="100000"/>
                        </a:lnSpc>
                        <a:spcBef>
                          <a:spcPts val="170"/>
                        </a:spcBef>
                      </a:pPr>
                      <a:r>
                        <a:rPr sz="700" b="1" spc="-20" dirty="0">
                          <a:solidFill>
                            <a:srgbClr val="231F20"/>
                          </a:solidFill>
                          <a:latin typeface="BIZ UDPGothic"/>
                          <a:cs typeface="BIZ UDPGothic"/>
                        </a:rPr>
                        <a:t>3地</a:t>
                      </a:r>
                      <a:r>
                        <a:rPr sz="700" b="1" spc="-50" dirty="0">
                          <a:solidFill>
                            <a:srgbClr val="231F20"/>
                          </a:solidFill>
                          <a:latin typeface="BIZ UDPGothic"/>
                          <a:cs typeface="BIZ UDPGothic"/>
                        </a:rPr>
                        <a:t>域</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D1D3D4">
                        <a:alpha val="79998"/>
                      </a:srgbClr>
                    </a:solidFill>
                  </a:tcPr>
                </a:tc>
                <a:tc>
                  <a:txBody>
                    <a:bodyPr/>
                    <a:lstStyle/>
                    <a:p>
                      <a:pPr algn="ctr">
                        <a:lnSpc>
                          <a:spcPct val="100000"/>
                        </a:lnSpc>
                        <a:spcBef>
                          <a:spcPts val="170"/>
                        </a:spcBef>
                      </a:pPr>
                      <a:r>
                        <a:rPr sz="700" b="1" spc="-20" dirty="0">
                          <a:solidFill>
                            <a:srgbClr val="231F20"/>
                          </a:solidFill>
                          <a:latin typeface="BIZ UDPGothic"/>
                          <a:cs typeface="BIZ UDPGothic"/>
                        </a:rPr>
                        <a:t>4地</a:t>
                      </a:r>
                      <a:r>
                        <a:rPr sz="700" b="1" spc="-50" dirty="0">
                          <a:solidFill>
                            <a:srgbClr val="231F20"/>
                          </a:solidFill>
                          <a:latin typeface="BIZ UDPGothic"/>
                          <a:cs typeface="BIZ UDPGothic"/>
                        </a:rPr>
                        <a:t>域</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D1D3D4">
                        <a:alpha val="79998"/>
                      </a:srgbClr>
                    </a:solidFill>
                  </a:tcPr>
                </a:tc>
                <a:tc>
                  <a:txBody>
                    <a:bodyPr/>
                    <a:lstStyle/>
                    <a:p>
                      <a:pPr algn="ctr">
                        <a:lnSpc>
                          <a:spcPct val="100000"/>
                        </a:lnSpc>
                        <a:spcBef>
                          <a:spcPts val="170"/>
                        </a:spcBef>
                      </a:pPr>
                      <a:r>
                        <a:rPr sz="700" b="1" spc="-20" dirty="0">
                          <a:solidFill>
                            <a:srgbClr val="231F20"/>
                          </a:solidFill>
                          <a:latin typeface="BIZ UDPGothic"/>
                          <a:cs typeface="BIZ UDPGothic"/>
                        </a:rPr>
                        <a:t>5～7地</a:t>
                      </a:r>
                      <a:r>
                        <a:rPr sz="700" b="1" spc="-50" dirty="0">
                          <a:solidFill>
                            <a:srgbClr val="231F20"/>
                          </a:solidFill>
                          <a:latin typeface="BIZ UDPGothic"/>
                          <a:cs typeface="BIZ UDPGothic"/>
                        </a:rPr>
                        <a:t>域</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D1D3D4">
                        <a:alpha val="79998"/>
                      </a:srgbClr>
                    </a:solidFill>
                  </a:tcPr>
                </a:tc>
                <a:tc>
                  <a:txBody>
                    <a:bodyPr/>
                    <a:lstStyle/>
                    <a:p>
                      <a:pPr algn="ctr">
                        <a:lnSpc>
                          <a:spcPct val="100000"/>
                        </a:lnSpc>
                        <a:spcBef>
                          <a:spcPts val="170"/>
                        </a:spcBef>
                      </a:pPr>
                      <a:r>
                        <a:rPr sz="700" b="1" spc="-20" dirty="0">
                          <a:solidFill>
                            <a:srgbClr val="231F20"/>
                          </a:solidFill>
                          <a:latin typeface="BIZ UDPGothic"/>
                          <a:cs typeface="BIZ UDPGothic"/>
                        </a:rPr>
                        <a:t>8地</a:t>
                      </a:r>
                      <a:r>
                        <a:rPr sz="700" b="1" spc="-50" dirty="0">
                          <a:solidFill>
                            <a:srgbClr val="231F20"/>
                          </a:solidFill>
                          <a:latin typeface="BIZ UDPGothic"/>
                          <a:cs typeface="BIZ UDPGothic"/>
                        </a:rPr>
                        <a:t>域</a:t>
                      </a:r>
                      <a:endParaRPr sz="700">
                        <a:latin typeface="BIZ UDPGothic"/>
                        <a:cs typeface="BIZ UDPGothic"/>
                      </a:endParaRPr>
                    </a:p>
                  </a:txBody>
                  <a:tcPr marL="0" marR="0" marT="21590" marB="0">
                    <a:lnL w="3175">
                      <a:solidFill>
                        <a:srgbClr val="231F20"/>
                      </a:solidFill>
                      <a:prstDash val="solid"/>
                    </a:lnL>
                    <a:lnT w="3175">
                      <a:solidFill>
                        <a:srgbClr val="231F20"/>
                      </a:solidFill>
                      <a:prstDash val="solid"/>
                    </a:lnT>
                    <a:lnB w="3175">
                      <a:solidFill>
                        <a:srgbClr val="231F20"/>
                      </a:solidFill>
                      <a:prstDash val="solid"/>
                    </a:lnB>
                    <a:solidFill>
                      <a:srgbClr val="D1D3D4">
                        <a:alpha val="79998"/>
                      </a:srgbClr>
                    </a:solidFill>
                  </a:tcPr>
                </a:tc>
                <a:extLst>
                  <a:ext uri="{0D108BD9-81ED-4DB2-BD59-A6C34878D82A}">
                    <a16:rowId xmlns:a16="http://schemas.microsoft.com/office/drawing/2014/main" val="10001"/>
                  </a:ext>
                </a:extLst>
              </a:tr>
              <a:tr h="142240">
                <a:tc>
                  <a:txBody>
                    <a:bodyPr/>
                    <a:lstStyle/>
                    <a:p>
                      <a:pPr marL="94615">
                        <a:lnSpc>
                          <a:spcPct val="100000"/>
                        </a:lnSpc>
                        <a:spcBef>
                          <a:spcPts val="170"/>
                        </a:spcBef>
                      </a:pPr>
                      <a:r>
                        <a:rPr sz="700" b="1" dirty="0">
                          <a:solidFill>
                            <a:srgbClr val="231F20"/>
                          </a:solidFill>
                          <a:latin typeface="BIZ UDPGothic"/>
                          <a:cs typeface="BIZ UDPGothic"/>
                        </a:rPr>
                        <a:t>戸建住</a:t>
                      </a:r>
                      <a:r>
                        <a:rPr sz="700" b="1" spc="-50" dirty="0">
                          <a:solidFill>
                            <a:srgbClr val="231F20"/>
                          </a:solidFill>
                          <a:latin typeface="BIZ UDPGothic"/>
                          <a:cs typeface="BIZ UDPGothic"/>
                        </a:rPr>
                        <a:t>宅</a:t>
                      </a:r>
                      <a:endParaRPr sz="700" dirty="0">
                        <a:latin typeface="BIZ UDPGothic"/>
                        <a:cs typeface="BIZ UDPGothic"/>
                      </a:endParaRPr>
                    </a:p>
                  </a:txBody>
                  <a:tcPr marL="0" marR="0" marT="21590" marB="0">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1.9</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1.9</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2.3</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2.3</a:t>
                      </a:r>
                      <a:endParaRPr sz="700" dirty="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330"/>
                        </a:spcBef>
                      </a:pPr>
                      <a:r>
                        <a:rPr sz="400" b="1" smtClean="0">
                          <a:solidFill>
                            <a:srgbClr val="231F20"/>
                          </a:solidFill>
                          <a:latin typeface="BIZ UDPGothic"/>
                          <a:cs typeface="BIZ UDPGothic"/>
                        </a:rPr>
                        <a:t>̶</a:t>
                      </a:r>
                      <a:endParaRPr sz="400">
                        <a:latin typeface="BIZ UDPGothic"/>
                        <a:cs typeface="BIZ UDPGothic"/>
                      </a:endParaRPr>
                    </a:p>
                  </a:txBody>
                  <a:tcPr marL="0" marR="0" marT="41910" marB="0">
                    <a:lnL w="3175">
                      <a:solidFill>
                        <a:srgbClr val="231F20"/>
                      </a:solidFill>
                      <a:prstDash val="solid"/>
                    </a:lnL>
                    <a:lnT w="3175">
                      <a:solidFill>
                        <a:srgbClr val="231F20"/>
                      </a:solidFill>
                      <a:prstDash val="solid"/>
                    </a:lnT>
                    <a:lnB w="3175">
                      <a:solidFill>
                        <a:srgbClr val="231F20"/>
                      </a:solidFill>
                      <a:prstDash val="solid"/>
                    </a:lnB>
                    <a:solidFill>
                      <a:srgbClr val="FFFFFF">
                        <a:alpha val="50000"/>
                      </a:srgbClr>
                    </a:solidFill>
                  </a:tcPr>
                </a:tc>
                <a:extLst>
                  <a:ext uri="{0D108BD9-81ED-4DB2-BD59-A6C34878D82A}">
                    <a16:rowId xmlns:a16="http://schemas.microsoft.com/office/drawing/2014/main" val="10002"/>
                  </a:ext>
                </a:extLst>
              </a:tr>
              <a:tr h="142240">
                <a:tc>
                  <a:txBody>
                    <a:bodyPr/>
                    <a:lstStyle/>
                    <a:p>
                      <a:pPr marL="95250">
                        <a:lnSpc>
                          <a:spcPct val="100000"/>
                        </a:lnSpc>
                        <a:spcBef>
                          <a:spcPts val="170"/>
                        </a:spcBef>
                      </a:pPr>
                      <a:r>
                        <a:rPr sz="700" b="1" dirty="0">
                          <a:solidFill>
                            <a:srgbClr val="231F20"/>
                          </a:solidFill>
                          <a:latin typeface="BIZ UDPGothic"/>
                          <a:cs typeface="BIZ UDPGothic"/>
                        </a:rPr>
                        <a:t>共同住</a:t>
                      </a:r>
                      <a:r>
                        <a:rPr sz="700" b="1" spc="-50" dirty="0">
                          <a:solidFill>
                            <a:srgbClr val="231F20"/>
                          </a:solidFill>
                          <a:latin typeface="BIZ UDPGothic"/>
                          <a:cs typeface="BIZ UDPGothic"/>
                        </a:rPr>
                        <a:t>宅</a:t>
                      </a:r>
                      <a:endParaRPr sz="700" dirty="0">
                        <a:latin typeface="BIZ UDPGothic"/>
                        <a:cs typeface="BIZ UDPGothic"/>
                      </a:endParaRPr>
                    </a:p>
                  </a:txBody>
                  <a:tcPr marL="0" marR="0" marT="21590" marB="0">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1.9</a:t>
                      </a:r>
                      <a:endParaRPr sz="700" dirty="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2.3</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2.9</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170"/>
                        </a:spcBef>
                      </a:pPr>
                      <a:r>
                        <a:rPr sz="700" b="1" spc="-25" dirty="0">
                          <a:solidFill>
                            <a:srgbClr val="231F20"/>
                          </a:solidFill>
                          <a:latin typeface="BIZ UDPGothic"/>
                          <a:cs typeface="BIZ UDPGothic"/>
                        </a:rPr>
                        <a:t>2.9</a:t>
                      </a:r>
                      <a:endParaRPr sz="700">
                        <a:latin typeface="BIZ UDPGothic"/>
                        <a:cs typeface="BIZ UDPGothic"/>
                      </a:endParaRPr>
                    </a:p>
                  </a:txBody>
                  <a:tcPr marL="0" marR="0" marT="2159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FFFFFF">
                        <a:alpha val="50000"/>
                      </a:srgbClr>
                    </a:solidFill>
                  </a:tcPr>
                </a:tc>
                <a:tc>
                  <a:txBody>
                    <a:bodyPr/>
                    <a:lstStyle/>
                    <a:p>
                      <a:pPr algn="ctr">
                        <a:lnSpc>
                          <a:spcPct val="100000"/>
                        </a:lnSpc>
                        <a:spcBef>
                          <a:spcPts val="330"/>
                        </a:spcBef>
                      </a:pPr>
                      <a:r>
                        <a:rPr sz="400" b="1" dirty="0">
                          <a:solidFill>
                            <a:srgbClr val="231F20"/>
                          </a:solidFill>
                          <a:latin typeface="BIZ UDPGothic"/>
                          <a:cs typeface="BIZ UDPGothic"/>
                        </a:rPr>
                        <a:t>̶</a:t>
                      </a:r>
                      <a:endParaRPr sz="400" dirty="0">
                        <a:latin typeface="BIZ UDPGothic"/>
                        <a:cs typeface="BIZ UDPGothic"/>
                      </a:endParaRPr>
                    </a:p>
                  </a:txBody>
                  <a:tcPr marL="0" marR="0" marT="41910" marB="0">
                    <a:lnL w="3175">
                      <a:solidFill>
                        <a:srgbClr val="231F20"/>
                      </a:solidFill>
                      <a:prstDash val="solid"/>
                    </a:lnL>
                    <a:lnT w="3175">
                      <a:solidFill>
                        <a:srgbClr val="231F20"/>
                      </a:solidFill>
                      <a:prstDash val="solid"/>
                    </a:lnT>
                    <a:lnB w="3175">
                      <a:solidFill>
                        <a:srgbClr val="231F20"/>
                      </a:solidFill>
                      <a:prstDash val="solid"/>
                    </a:lnB>
                    <a:solidFill>
                      <a:srgbClr val="FFFFFF">
                        <a:alpha val="50000"/>
                      </a:srgbClr>
                    </a:solidFill>
                  </a:tcPr>
                </a:tc>
                <a:extLst>
                  <a:ext uri="{0D108BD9-81ED-4DB2-BD59-A6C34878D82A}">
                    <a16:rowId xmlns:a16="http://schemas.microsoft.com/office/drawing/2014/main" val="10003"/>
                  </a:ext>
                </a:extLst>
              </a:tr>
            </a:tbl>
          </a:graphicData>
        </a:graphic>
      </p:graphicFrame>
      <p:grpSp>
        <p:nvGrpSpPr>
          <p:cNvPr id="344" name="object 67"/>
          <p:cNvGrpSpPr/>
          <p:nvPr/>
        </p:nvGrpSpPr>
        <p:grpSpPr>
          <a:xfrm>
            <a:off x="375547" y="7710532"/>
            <a:ext cx="6846570" cy="1045210"/>
            <a:chOff x="812590" y="8111270"/>
            <a:chExt cx="6846570" cy="1045210"/>
          </a:xfrm>
        </p:grpSpPr>
        <p:sp>
          <p:nvSpPr>
            <p:cNvPr id="345" name="object 68"/>
            <p:cNvSpPr/>
            <p:nvPr/>
          </p:nvSpPr>
          <p:spPr>
            <a:xfrm>
              <a:off x="814495" y="8113175"/>
              <a:ext cx="3949700" cy="0"/>
            </a:xfrm>
            <a:custGeom>
              <a:avLst/>
              <a:gdLst/>
              <a:ahLst/>
              <a:cxnLst/>
              <a:rect l="l" t="t" r="r" b="b"/>
              <a:pathLst>
                <a:path w="3949700">
                  <a:moveTo>
                    <a:pt x="0" y="0"/>
                  </a:moveTo>
                  <a:lnTo>
                    <a:pt x="3949369" y="0"/>
                  </a:lnTo>
                </a:path>
              </a:pathLst>
            </a:custGeom>
            <a:ln w="3810">
              <a:solidFill>
                <a:srgbClr val="231F20"/>
              </a:solidFill>
            </a:ln>
          </p:spPr>
          <p:txBody>
            <a:bodyPr wrap="square" lIns="0" tIns="0" rIns="0" bIns="0" rtlCol="0"/>
            <a:lstStyle/>
            <a:p>
              <a:endParaRPr>
                <a:latin typeface="BIZ UDPGothic" panose="020B0400000000000000" pitchFamily="50" charset="-128"/>
                <a:ea typeface="BIZ UDPGothic" panose="020B0400000000000000" pitchFamily="50" charset="-128"/>
              </a:endParaRPr>
            </a:p>
          </p:txBody>
        </p:sp>
        <p:sp>
          <p:nvSpPr>
            <p:cNvPr id="346" name="object 69"/>
            <p:cNvSpPr/>
            <p:nvPr/>
          </p:nvSpPr>
          <p:spPr>
            <a:xfrm>
              <a:off x="4990028" y="8113175"/>
              <a:ext cx="2044064" cy="0"/>
            </a:xfrm>
            <a:custGeom>
              <a:avLst/>
              <a:gdLst/>
              <a:ahLst/>
              <a:cxnLst/>
              <a:rect l="l" t="t" r="r" b="b"/>
              <a:pathLst>
                <a:path w="2044065">
                  <a:moveTo>
                    <a:pt x="0" y="0"/>
                  </a:moveTo>
                  <a:lnTo>
                    <a:pt x="2043493" y="0"/>
                  </a:lnTo>
                </a:path>
              </a:pathLst>
            </a:custGeom>
            <a:ln w="3810">
              <a:solidFill>
                <a:srgbClr val="231F20"/>
              </a:solidFill>
            </a:ln>
          </p:spPr>
          <p:txBody>
            <a:bodyPr wrap="square" lIns="0" tIns="0" rIns="0" bIns="0" rtlCol="0"/>
            <a:lstStyle/>
            <a:p>
              <a:endParaRPr>
                <a:latin typeface="BIZ UDPGothic" panose="020B0400000000000000" pitchFamily="50" charset="-128"/>
                <a:ea typeface="BIZ UDPGothic" panose="020B0400000000000000" pitchFamily="50" charset="-128"/>
              </a:endParaRPr>
            </a:p>
          </p:txBody>
        </p:sp>
        <p:sp>
          <p:nvSpPr>
            <p:cNvPr id="347" name="object 70"/>
            <p:cNvSpPr/>
            <p:nvPr/>
          </p:nvSpPr>
          <p:spPr>
            <a:xfrm>
              <a:off x="814495" y="9154032"/>
              <a:ext cx="6842759" cy="0"/>
            </a:xfrm>
            <a:custGeom>
              <a:avLst/>
              <a:gdLst/>
              <a:ahLst/>
              <a:cxnLst/>
              <a:rect l="l" t="t" r="r" b="b"/>
              <a:pathLst>
                <a:path w="6842759">
                  <a:moveTo>
                    <a:pt x="0" y="0"/>
                  </a:moveTo>
                  <a:lnTo>
                    <a:pt x="6842696" y="0"/>
                  </a:lnTo>
                </a:path>
              </a:pathLst>
            </a:custGeom>
            <a:ln w="3810">
              <a:solidFill>
                <a:srgbClr val="231F20"/>
              </a:solidFill>
            </a:ln>
          </p:spPr>
          <p:txBody>
            <a:bodyPr wrap="square" lIns="0" tIns="0" rIns="0" bIns="0" rtlCol="0"/>
            <a:lstStyle/>
            <a:p>
              <a:endParaRPr>
                <a:latin typeface="BIZ UDPGothic" panose="020B0400000000000000" pitchFamily="50" charset="-128"/>
                <a:ea typeface="BIZ UDPGothic" panose="020B0400000000000000" pitchFamily="50" charset="-128"/>
              </a:endParaRPr>
            </a:p>
          </p:txBody>
        </p:sp>
      </p:grpSp>
      <p:sp>
        <p:nvSpPr>
          <p:cNvPr id="348" name="object 71"/>
          <p:cNvSpPr txBox="1"/>
          <p:nvPr/>
        </p:nvSpPr>
        <p:spPr>
          <a:xfrm>
            <a:off x="338996" y="7506201"/>
            <a:ext cx="4034154" cy="157735"/>
          </a:xfrm>
          <a:prstGeom prst="rect">
            <a:avLst/>
          </a:prstGeom>
        </p:spPr>
        <p:txBody>
          <a:bodyPr vert="horz" wrap="square" lIns="0" tIns="11430" rIns="0" bIns="0" rtlCol="0">
            <a:spAutoFit/>
          </a:bodyPr>
          <a:lstStyle/>
          <a:p>
            <a:pPr marL="38100">
              <a:lnSpc>
                <a:spcPct val="100000"/>
              </a:lnSpc>
              <a:spcBef>
                <a:spcPts val="90"/>
              </a:spcBef>
            </a:pPr>
            <a:r>
              <a:rPr sz="950" b="1" dirty="0" smtClean="0">
                <a:solidFill>
                  <a:srgbClr val="4495D1"/>
                </a:solidFill>
                <a:latin typeface="BIZ UDPGothic" panose="020B0400000000000000" pitchFamily="50" charset="-128"/>
                <a:ea typeface="BIZ UDPGothic" panose="020B0400000000000000" pitchFamily="50" charset="-128"/>
                <a:cs typeface="BIZ UDPGothic"/>
              </a:rPr>
              <a:t>対象となる建物は</a:t>
            </a:r>
            <a:r>
              <a:rPr lang="ja-JP" altLang="en-US" sz="950" dirty="0" smtClean="0">
                <a:solidFill>
                  <a:srgbClr val="4495D1"/>
                </a:solidFill>
                <a:latin typeface="BIZ UDPGothic" panose="020B0400000000000000" pitchFamily="50" charset="-128"/>
                <a:ea typeface="BIZ UDPGothic" panose="020B0400000000000000" pitchFamily="50" charset="-128"/>
                <a:cs typeface="PMingLiU"/>
              </a:rPr>
              <a:t>、</a:t>
            </a:r>
            <a:r>
              <a:rPr sz="950" b="1" dirty="0" smtClean="0">
                <a:solidFill>
                  <a:srgbClr val="4495D1"/>
                </a:solidFill>
                <a:latin typeface="BIZ UDPGothic" panose="020B0400000000000000" pitchFamily="50" charset="-128"/>
                <a:ea typeface="BIZ UDPGothic" panose="020B0400000000000000" pitchFamily="50" charset="-128"/>
                <a:cs typeface="BIZ UDPGothic"/>
              </a:rPr>
              <a:t>改修後に耐震性が確保されることが条件となります</a:t>
            </a:r>
            <a:r>
              <a:rPr sz="950" b="1" dirty="0">
                <a:solidFill>
                  <a:srgbClr val="4495D1"/>
                </a:solidFill>
                <a:latin typeface="BIZ UDPGothic" panose="020B0400000000000000" pitchFamily="50" charset="-128"/>
                <a:ea typeface="BIZ UDPGothic" panose="020B0400000000000000" pitchFamily="50" charset="-128"/>
                <a:cs typeface="BIZ UDPGothic"/>
              </a:rPr>
              <a:t>。</a:t>
            </a:r>
            <a:r>
              <a:rPr sz="950" baseline="55555" dirty="0">
                <a:solidFill>
                  <a:srgbClr val="231F20"/>
                </a:solidFill>
                <a:latin typeface="BIZ UDPGothic" panose="020B0400000000000000" pitchFamily="50" charset="-128"/>
                <a:ea typeface="BIZ UDPGothic" panose="020B0400000000000000" pitchFamily="50" charset="-128"/>
                <a:cs typeface="PMingLiU"/>
              </a:rPr>
              <a:t>※3</a:t>
            </a:r>
            <a:endParaRPr sz="950" baseline="55555" dirty="0">
              <a:latin typeface="BIZ UDPGothic" panose="020B0400000000000000" pitchFamily="50" charset="-128"/>
              <a:ea typeface="BIZ UDPGothic" panose="020B0400000000000000" pitchFamily="50" charset="-128"/>
              <a:cs typeface="PMingLiU"/>
            </a:endParaRPr>
          </a:p>
        </p:txBody>
      </p:sp>
      <p:sp>
        <p:nvSpPr>
          <p:cNvPr id="349" name="object 72"/>
          <p:cNvSpPr txBox="1"/>
          <p:nvPr/>
        </p:nvSpPr>
        <p:spPr>
          <a:xfrm>
            <a:off x="4540284" y="8190956"/>
            <a:ext cx="2693035" cy="93615"/>
          </a:xfrm>
          <a:prstGeom prst="rect">
            <a:avLst/>
          </a:prstGeom>
        </p:spPr>
        <p:txBody>
          <a:bodyPr vert="horz" wrap="square" lIns="0" tIns="16510" rIns="0" bIns="0" rtlCol="0">
            <a:spAutoFit/>
          </a:bodyPr>
          <a:lstStyle/>
          <a:p>
            <a:pPr marL="12700">
              <a:lnSpc>
                <a:spcPct val="100000"/>
              </a:lnSpc>
              <a:spcBef>
                <a:spcPts val="130"/>
              </a:spcBef>
              <a:tabLst>
                <a:tab pos="2679700" algn="l"/>
              </a:tabLst>
            </a:pPr>
            <a:r>
              <a:rPr sz="500" u="sng" dirty="0">
                <a:solidFill>
                  <a:srgbClr val="231F20"/>
                </a:solidFill>
                <a:uFill>
                  <a:solidFill>
                    <a:srgbClr val="231F20"/>
                  </a:solidFill>
                </a:uFill>
                <a:latin typeface="BIZ UDPGothic" panose="020B0400000000000000" pitchFamily="50" charset="-128"/>
                <a:ea typeface="BIZ UDPGothic" panose="020B0400000000000000" pitchFamily="50" charset="-128"/>
                <a:cs typeface="Times New Roman"/>
              </a:rPr>
              <a:t>	</a:t>
            </a:r>
            <a:endParaRPr sz="500" dirty="0">
              <a:latin typeface="BIZ UDPGothic" panose="020B0400000000000000" pitchFamily="50" charset="-128"/>
              <a:ea typeface="BIZ UDPGothic" panose="020B0400000000000000" pitchFamily="50" charset="-128"/>
              <a:cs typeface="Times New Roman"/>
            </a:endParaRPr>
          </a:p>
        </p:txBody>
      </p:sp>
      <p:sp>
        <p:nvSpPr>
          <p:cNvPr id="350" name="object 73"/>
          <p:cNvSpPr txBox="1"/>
          <p:nvPr/>
        </p:nvSpPr>
        <p:spPr>
          <a:xfrm>
            <a:off x="3036578" y="7776841"/>
            <a:ext cx="1307361" cy="811761"/>
          </a:xfrm>
          <a:prstGeom prst="rect">
            <a:avLst/>
          </a:prstGeom>
        </p:spPr>
        <p:txBody>
          <a:bodyPr vert="horz" wrap="square" lIns="0" tIns="11430" rIns="0" bIns="0" rtlCol="0">
            <a:spAutoFit/>
          </a:bodyPr>
          <a:lstStyle/>
          <a:p>
            <a:pPr marL="13335" marR="8255" algn="just">
              <a:lnSpc>
                <a:spcPct val="130000"/>
              </a:lnSpc>
              <a:spcBef>
                <a:spcPts val="90"/>
              </a:spcBef>
            </a:pPr>
            <a:r>
              <a:rPr sz="500" dirty="0">
                <a:solidFill>
                  <a:srgbClr val="231F20"/>
                </a:solidFill>
                <a:latin typeface="BIZ UDPGothic" panose="020B0400000000000000" pitchFamily="50" charset="-128"/>
                <a:ea typeface="BIZ UDPGothic" panose="020B0400000000000000" pitchFamily="50" charset="-128"/>
                <a:cs typeface="PMingLiU"/>
              </a:rPr>
              <a:t>旧耐震の建物で耐震工事が実施済の場合は、その適合が確認できる書類として地方公共団体が発行した耐震工事に係る補助事業証明書を提出してください。</a:t>
            </a:r>
            <a:endParaRPr sz="500" dirty="0">
              <a:latin typeface="BIZ UDPGothic" panose="020B0400000000000000" pitchFamily="50" charset="-128"/>
              <a:ea typeface="BIZ UDPGothic" panose="020B0400000000000000" pitchFamily="50" charset="-128"/>
              <a:cs typeface="PMingLiU"/>
            </a:endParaRPr>
          </a:p>
          <a:p>
            <a:pPr marL="12700" marR="5080" indent="2540" algn="just">
              <a:lnSpc>
                <a:spcPct val="130000"/>
              </a:lnSpc>
            </a:pPr>
            <a:r>
              <a:rPr sz="500" dirty="0">
                <a:solidFill>
                  <a:srgbClr val="231F20"/>
                </a:solidFill>
                <a:latin typeface="BIZ UDPGothic" panose="020B0400000000000000" pitchFamily="50" charset="-128"/>
                <a:ea typeface="BIZ UDPGothic" panose="020B0400000000000000" pitchFamily="50" charset="-128"/>
                <a:cs typeface="PMingLiU"/>
              </a:rPr>
              <a:t>例外として、省エネ改修工事の終了までに耐震性が確保できない特段の事情がある場合は、</a:t>
            </a:r>
            <a:r>
              <a:rPr sz="500" dirty="0" smtClean="0">
                <a:solidFill>
                  <a:srgbClr val="231F20"/>
                </a:solidFill>
                <a:latin typeface="BIZ UDPGothic" panose="020B0400000000000000" pitchFamily="50" charset="-128"/>
                <a:ea typeface="BIZ UDPGothic" panose="020B0400000000000000" pitchFamily="50" charset="-128"/>
                <a:cs typeface="PMingLiU"/>
              </a:rPr>
              <a:t>申請時に耐震性向上の工事を予定している旨を証する書類を提出してください</a:t>
            </a:r>
            <a:r>
              <a:rPr lang="ja-JP" altLang="en-US" sz="500" dirty="0">
                <a:solidFill>
                  <a:srgbClr val="231F20"/>
                </a:solidFill>
                <a:latin typeface="BIZ UDPGothic" panose="020B0400000000000000" pitchFamily="50" charset="-128"/>
                <a:ea typeface="BIZ UDPGothic" panose="020B0400000000000000" pitchFamily="50" charset="-128"/>
                <a:cs typeface="PMingLiU"/>
              </a:rPr>
              <a:t>。</a:t>
            </a:r>
            <a:endParaRPr lang="en-US" sz="500" dirty="0" smtClean="0">
              <a:solidFill>
                <a:srgbClr val="231F20"/>
              </a:solidFill>
              <a:latin typeface="BIZ UDPGothic" panose="020B0400000000000000" pitchFamily="50" charset="-128"/>
              <a:ea typeface="BIZ UDPGothic" panose="020B0400000000000000" pitchFamily="50" charset="-128"/>
              <a:cs typeface="PMingLiU"/>
            </a:endParaRPr>
          </a:p>
        </p:txBody>
      </p:sp>
      <p:sp>
        <p:nvSpPr>
          <p:cNvPr id="351" name="object 74"/>
          <p:cNvSpPr txBox="1"/>
          <p:nvPr/>
        </p:nvSpPr>
        <p:spPr>
          <a:xfrm>
            <a:off x="364756" y="7765171"/>
            <a:ext cx="2592070" cy="283667"/>
          </a:xfrm>
          <a:prstGeom prst="rect">
            <a:avLst/>
          </a:prstGeom>
        </p:spPr>
        <p:txBody>
          <a:bodyPr vert="horz" wrap="square" lIns="0" tIns="12065" rIns="0" bIns="0" rtlCol="0">
            <a:spAutoFit/>
          </a:bodyPr>
          <a:lstStyle/>
          <a:p>
            <a:pPr marL="12700" marR="5080">
              <a:lnSpc>
                <a:spcPct val="126499"/>
              </a:lnSpc>
              <a:spcBef>
                <a:spcPts val="95"/>
              </a:spcBef>
            </a:pPr>
            <a:r>
              <a:rPr sz="700" b="1" dirty="0">
                <a:solidFill>
                  <a:srgbClr val="231F20"/>
                </a:solidFill>
                <a:latin typeface="BIZ UDPGothic" panose="020B0400000000000000" pitchFamily="50" charset="-128"/>
                <a:ea typeface="BIZ UDPGothic" panose="020B0400000000000000" pitchFamily="50" charset="-128"/>
                <a:cs typeface="BIZ UDPGothic"/>
              </a:rPr>
              <a:t>改修の対象建物が旧耐震基準により建築された住宅の場合には、現行の耐震基準に適合させることが必要となります。</a:t>
            </a:r>
            <a:endParaRPr sz="700" dirty="0">
              <a:latin typeface="BIZ UDPGothic" panose="020B0400000000000000" pitchFamily="50" charset="-128"/>
              <a:ea typeface="BIZ UDPGothic" panose="020B0400000000000000" pitchFamily="50" charset="-128"/>
              <a:cs typeface="BIZ UDPGothic"/>
            </a:endParaRPr>
          </a:p>
        </p:txBody>
      </p:sp>
      <p:sp>
        <p:nvSpPr>
          <p:cNvPr id="352" name="object 75"/>
          <p:cNvSpPr txBox="1"/>
          <p:nvPr/>
        </p:nvSpPr>
        <p:spPr>
          <a:xfrm>
            <a:off x="383084" y="8136481"/>
            <a:ext cx="902969" cy="217367"/>
          </a:xfrm>
          <a:prstGeom prst="rect">
            <a:avLst/>
          </a:prstGeom>
          <a:solidFill>
            <a:srgbClr val="4495D1"/>
          </a:solidFill>
        </p:spPr>
        <p:txBody>
          <a:bodyPr vert="horz" wrap="square" lIns="0" tIns="62865" rIns="0" bIns="0" rtlCol="0">
            <a:spAutoFit/>
          </a:bodyPr>
          <a:lstStyle/>
          <a:p>
            <a:pPr marL="124460">
              <a:lnSpc>
                <a:spcPct val="100000"/>
              </a:lnSpc>
              <a:spcBef>
                <a:spcPts val="495"/>
              </a:spcBef>
            </a:pPr>
            <a:endParaRPr sz="1000" dirty="0">
              <a:latin typeface="BIZ UDPGothic" panose="020B0400000000000000" pitchFamily="50" charset="-128"/>
              <a:ea typeface="BIZ UDPGothic" panose="020B0400000000000000" pitchFamily="50" charset="-128"/>
              <a:cs typeface="BIZ UDPGothic"/>
            </a:endParaRPr>
          </a:p>
        </p:txBody>
      </p:sp>
      <p:sp>
        <p:nvSpPr>
          <p:cNvPr id="353" name="object 76"/>
          <p:cNvSpPr txBox="1"/>
          <p:nvPr/>
        </p:nvSpPr>
        <p:spPr>
          <a:xfrm>
            <a:off x="391743" y="8394960"/>
            <a:ext cx="888365" cy="143629"/>
          </a:xfrm>
          <a:prstGeom prst="rect">
            <a:avLst/>
          </a:prstGeom>
        </p:spPr>
        <p:txBody>
          <a:bodyPr vert="horz" wrap="square" lIns="0" tIns="12700" rIns="0" bIns="0" rtlCol="0">
            <a:spAutoFit/>
          </a:bodyPr>
          <a:lstStyle/>
          <a:p>
            <a:pPr marL="12700">
              <a:lnSpc>
                <a:spcPct val="100000"/>
              </a:lnSpc>
              <a:spcBef>
                <a:spcPts val="100"/>
              </a:spcBef>
            </a:pPr>
            <a:r>
              <a:rPr sz="850" b="1" dirty="0">
                <a:solidFill>
                  <a:srgbClr val="4495D1"/>
                </a:solidFill>
                <a:latin typeface="BIZ UDPGothic" panose="020B0400000000000000" pitchFamily="50" charset="-128"/>
                <a:ea typeface="BIZ UDPGothic" panose="020B0400000000000000" pitchFamily="50" charset="-128"/>
                <a:cs typeface="BIZ UDPGothic"/>
              </a:rPr>
              <a:t>耐震化工事が必要</a:t>
            </a:r>
            <a:endParaRPr sz="850" dirty="0">
              <a:latin typeface="BIZ UDPGothic" panose="020B0400000000000000" pitchFamily="50" charset="-128"/>
              <a:ea typeface="BIZ UDPGothic" panose="020B0400000000000000" pitchFamily="50" charset="-128"/>
              <a:cs typeface="BIZ UDPGothic"/>
            </a:endParaRPr>
          </a:p>
        </p:txBody>
      </p:sp>
      <p:sp>
        <p:nvSpPr>
          <p:cNvPr id="354" name="object 77"/>
          <p:cNvSpPr txBox="1"/>
          <p:nvPr/>
        </p:nvSpPr>
        <p:spPr>
          <a:xfrm>
            <a:off x="1422229" y="8396470"/>
            <a:ext cx="1448370" cy="211981"/>
          </a:xfrm>
          <a:prstGeom prst="rect">
            <a:avLst/>
          </a:prstGeom>
        </p:spPr>
        <p:txBody>
          <a:bodyPr vert="horz" wrap="square" lIns="0" tIns="12065" rIns="0" bIns="0" rtlCol="0">
            <a:spAutoFit/>
          </a:bodyPr>
          <a:lstStyle/>
          <a:p>
            <a:pPr marL="12700" marR="5080">
              <a:lnSpc>
                <a:spcPct val="118100"/>
              </a:lnSpc>
              <a:spcBef>
                <a:spcPts val="95"/>
              </a:spcBef>
            </a:pPr>
            <a:r>
              <a:rPr sz="550">
                <a:solidFill>
                  <a:srgbClr val="231F20"/>
                </a:solidFill>
                <a:latin typeface="BIZ UDPGothic" panose="020B0400000000000000" pitchFamily="50" charset="-128"/>
                <a:ea typeface="BIZ UDPGothic" panose="020B0400000000000000" pitchFamily="50" charset="-128"/>
                <a:cs typeface="PMingLiU"/>
              </a:rPr>
              <a:t>新耐震基準に適合している住宅に関しては</a:t>
            </a:r>
            <a:r>
              <a:rPr sz="550" smtClean="0">
                <a:solidFill>
                  <a:srgbClr val="231F20"/>
                </a:solidFill>
                <a:latin typeface="BIZ UDPGothic" panose="020B0400000000000000" pitchFamily="50" charset="-128"/>
                <a:ea typeface="BIZ UDPGothic" panose="020B0400000000000000" pitchFamily="50" charset="-128"/>
                <a:cs typeface="PMingLiU"/>
              </a:rPr>
              <a:t>、</a:t>
            </a:r>
            <a:endParaRPr lang="en-US" sz="550" smtClean="0">
              <a:solidFill>
                <a:srgbClr val="231F20"/>
              </a:solidFill>
              <a:latin typeface="BIZ UDPGothic" panose="020B0400000000000000" pitchFamily="50" charset="-128"/>
              <a:ea typeface="BIZ UDPGothic" panose="020B0400000000000000" pitchFamily="50" charset="-128"/>
              <a:cs typeface="PMingLiU"/>
            </a:endParaRPr>
          </a:p>
          <a:p>
            <a:pPr marL="12700" marR="5080">
              <a:lnSpc>
                <a:spcPct val="118100"/>
              </a:lnSpc>
              <a:spcBef>
                <a:spcPts val="95"/>
              </a:spcBef>
            </a:pPr>
            <a:r>
              <a:rPr sz="550" smtClean="0">
                <a:solidFill>
                  <a:srgbClr val="231F20"/>
                </a:solidFill>
                <a:latin typeface="BIZ UDPGothic" panose="020B0400000000000000" pitchFamily="50" charset="-128"/>
                <a:ea typeface="BIZ UDPGothic" panose="020B0400000000000000" pitchFamily="50" charset="-128"/>
                <a:cs typeface="PMingLiU"/>
              </a:rPr>
              <a:t>耐震化工事は求めず</a:t>
            </a:r>
            <a:r>
              <a:rPr sz="550" dirty="0">
                <a:solidFill>
                  <a:srgbClr val="231F20"/>
                </a:solidFill>
                <a:latin typeface="BIZ UDPGothic" panose="020B0400000000000000" pitchFamily="50" charset="-128"/>
                <a:ea typeface="BIZ UDPGothic" panose="020B0400000000000000" pitchFamily="50" charset="-128"/>
                <a:cs typeface="PMingLiU"/>
              </a:rPr>
              <a:t>。</a:t>
            </a:r>
            <a:endParaRPr sz="550" dirty="0">
              <a:latin typeface="BIZ UDPGothic" panose="020B0400000000000000" pitchFamily="50" charset="-128"/>
              <a:ea typeface="BIZ UDPGothic" panose="020B0400000000000000" pitchFamily="50" charset="-128"/>
              <a:cs typeface="PMingLiU"/>
            </a:endParaRPr>
          </a:p>
        </p:txBody>
      </p:sp>
      <p:sp>
        <p:nvSpPr>
          <p:cNvPr id="355" name="object 78"/>
          <p:cNvSpPr txBox="1"/>
          <p:nvPr/>
        </p:nvSpPr>
        <p:spPr>
          <a:xfrm>
            <a:off x="1516862" y="8134864"/>
            <a:ext cx="486409" cy="207107"/>
          </a:xfrm>
          <a:prstGeom prst="rect">
            <a:avLst/>
          </a:prstGeom>
        </p:spPr>
        <p:txBody>
          <a:bodyPr vert="horz" wrap="square" lIns="0" tIns="14604" rIns="0" bIns="0" rtlCol="0">
            <a:spAutoFit/>
          </a:bodyPr>
          <a:lstStyle/>
          <a:p>
            <a:pPr marL="12700">
              <a:lnSpc>
                <a:spcPct val="100000"/>
              </a:lnSpc>
              <a:spcBef>
                <a:spcPts val="114"/>
              </a:spcBef>
            </a:pPr>
            <a:r>
              <a:rPr sz="500" dirty="0">
                <a:solidFill>
                  <a:srgbClr val="231F20"/>
                </a:solidFill>
                <a:latin typeface="BIZ UDPGothic" panose="020B0400000000000000" pitchFamily="50" charset="-128"/>
                <a:ea typeface="BIZ UDPGothic" panose="020B0400000000000000" pitchFamily="50" charset="-128"/>
                <a:cs typeface="PMingLiU"/>
              </a:rPr>
              <a:t>1981年6月～</a:t>
            </a:r>
            <a:endParaRPr sz="500" dirty="0">
              <a:latin typeface="BIZ UDPGothic" panose="020B0400000000000000" pitchFamily="50" charset="-128"/>
              <a:ea typeface="BIZ UDPGothic" panose="020B0400000000000000" pitchFamily="50" charset="-128"/>
              <a:cs typeface="PMingLiU"/>
            </a:endParaRPr>
          </a:p>
          <a:p>
            <a:pPr marL="23495">
              <a:lnSpc>
                <a:spcPct val="100000"/>
              </a:lnSpc>
              <a:spcBef>
                <a:spcPts val="15"/>
              </a:spcBef>
            </a:pPr>
            <a:r>
              <a:rPr sz="700" b="1" dirty="0">
                <a:solidFill>
                  <a:srgbClr val="231F20"/>
                </a:solidFill>
                <a:latin typeface="BIZ UDPGothic" panose="020B0400000000000000" pitchFamily="50" charset="-128"/>
                <a:ea typeface="BIZ UDPGothic" panose="020B0400000000000000" pitchFamily="50" charset="-128"/>
                <a:cs typeface="BIZ UDPGothic"/>
              </a:rPr>
              <a:t>新耐震基準</a:t>
            </a:r>
            <a:endParaRPr sz="700" dirty="0">
              <a:latin typeface="BIZ UDPGothic" panose="020B0400000000000000" pitchFamily="50" charset="-128"/>
              <a:ea typeface="BIZ UDPGothic" panose="020B0400000000000000" pitchFamily="50" charset="-128"/>
              <a:cs typeface="BIZ UDPGothic"/>
            </a:endParaRPr>
          </a:p>
        </p:txBody>
      </p:sp>
      <p:sp>
        <p:nvSpPr>
          <p:cNvPr id="356" name="object 79"/>
          <p:cNvSpPr txBox="1"/>
          <p:nvPr/>
        </p:nvSpPr>
        <p:spPr>
          <a:xfrm>
            <a:off x="2262874" y="8134864"/>
            <a:ext cx="643834" cy="207107"/>
          </a:xfrm>
          <a:prstGeom prst="rect">
            <a:avLst/>
          </a:prstGeom>
        </p:spPr>
        <p:txBody>
          <a:bodyPr vert="horz" wrap="square" lIns="0" tIns="14604" rIns="0" bIns="0" rtlCol="0">
            <a:spAutoFit/>
          </a:bodyPr>
          <a:lstStyle/>
          <a:p>
            <a:pPr marL="13335">
              <a:lnSpc>
                <a:spcPct val="100000"/>
              </a:lnSpc>
              <a:spcBef>
                <a:spcPts val="114"/>
              </a:spcBef>
            </a:pPr>
            <a:r>
              <a:rPr sz="500" dirty="0">
                <a:solidFill>
                  <a:srgbClr val="231F20"/>
                </a:solidFill>
                <a:latin typeface="BIZ UDPGothic" panose="020B0400000000000000" pitchFamily="50" charset="-128"/>
                <a:ea typeface="BIZ UDPGothic" panose="020B0400000000000000" pitchFamily="50" charset="-128"/>
                <a:cs typeface="PMingLiU"/>
              </a:rPr>
              <a:t>2000年6月～</a:t>
            </a:r>
            <a:endParaRPr sz="500" dirty="0">
              <a:latin typeface="BIZ UDPGothic" panose="020B0400000000000000" pitchFamily="50" charset="-128"/>
              <a:ea typeface="BIZ UDPGothic" panose="020B0400000000000000" pitchFamily="50" charset="-128"/>
              <a:cs typeface="PMingLiU"/>
            </a:endParaRPr>
          </a:p>
          <a:p>
            <a:pPr marL="12700">
              <a:lnSpc>
                <a:spcPct val="100000"/>
              </a:lnSpc>
              <a:spcBef>
                <a:spcPts val="15"/>
              </a:spcBef>
            </a:pPr>
            <a:r>
              <a:rPr sz="700" b="1" dirty="0">
                <a:solidFill>
                  <a:srgbClr val="231F20"/>
                </a:solidFill>
                <a:latin typeface="BIZ UDPGothic" panose="020B0400000000000000" pitchFamily="50" charset="-128"/>
                <a:ea typeface="BIZ UDPGothic" panose="020B0400000000000000" pitchFamily="50" charset="-128"/>
                <a:cs typeface="BIZ UDPGothic"/>
              </a:rPr>
              <a:t>2000年基準</a:t>
            </a:r>
            <a:endParaRPr sz="700" dirty="0">
              <a:latin typeface="BIZ UDPGothic" panose="020B0400000000000000" pitchFamily="50" charset="-128"/>
              <a:ea typeface="BIZ UDPGothic" panose="020B0400000000000000" pitchFamily="50" charset="-128"/>
              <a:cs typeface="BIZ UDPGothic"/>
            </a:endParaRPr>
          </a:p>
        </p:txBody>
      </p:sp>
      <p:sp>
        <p:nvSpPr>
          <p:cNvPr id="357" name="object 80"/>
          <p:cNvSpPr/>
          <p:nvPr/>
        </p:nvSpPr>
        <p:spPr>
          <a:xfrm>
            <a:off x="1348877" y="8189419"/>
            <a:ext cx="870585" cy="112395"/>
          </a:xfrm>
          <a:custGeom>
            <a:avLst/>
            <a:gdLst/>
            <a:ahLst/>
            <a:cxnLst/>
            <a:rect l="l" t="t" r="r" b="b"/>
            <a:pathLst>
              <a:path w="870585" h="112395">
                <a:moveTo>
                  <a:pt x="71564" y="56057"/>
                </a:moveTo>
                <a:lnTo>
                  <a:pt x="0" y="0"/>
                </a:lnTo>
                <a:lnTo>
                  <a:pt x="0" y="112115"/>
                </a:lnTo>
                <a:lnTo>
                  <a:pt x="71564" y="56057"/>
                </a:lnTo>
                <a:close/>
              </a:path>
              <a:path w="870585" h="112395">
                <a:moveTo>
                  <a:pt x="870051" y="56057"/>
                </a:moveTo>
                <a:lnTo>
                  <a:pt x="798487" y="0"/>
                </a:lnTo>
                <a:lnTo>
                  <a:pt x="798487" y="112115"/>
                </a:lnTo>
                <a:lnTo>
                  <a:pt x="870051" y="56057"/>
                </a:lnTo>
                <a:close/>
              </a:path>
            </a:pathLst>
          </a:custGeom>
          <a:solidFill>
            <a:srgbClr val="4495D1"/>
          </a:solidFill>
        </p:spPr>
        <p:txBody>
          <a:bodyPr wrap="square" lIns="0" tIns="0" rIns="0" bIns="0" rtlCol="0"/>
          <a:lstStyle/>
          <a:p>
            <a:endParaRPr>
              <a:latin typeface="BIZ UDPGothic" panose="020B0400000000000000" pitchFamily="50" charset="-128"/>
              <a:ea typeface="BIZ UDPGothic" panose="020B0400000000000000" pitchFamily="50" charset="-128"/>
            </a:endParaRPr>
          </a:p>
        </p:txBody>
      </p:sp>
      <p:sp>
        <p:nvSpPr>
          <p:cNvPr id="358" name="object 81"/>
          <p:cNvSpPr txBox="1"/>
          <p:nvPr/>
        </p:nvSpPr>
        <p:spPr>
          <a:xfrm>
            <a:off x="4540284" y="7749257"/>
            <a:ext cx="2576932" cy="224677"/>
          </a:xfrm>
          <a:prstGeom prst="rect">
            <a:avLst/>
          </a:prstGeom>
        </p:spPr>
        <p:txBody>
          <a:bodyPr vert="horz" wrap="square" lIns="0" tIns="13335" rIns="0" bIns="0" rtlCol="0">
            <a:spAutoFit/>
          </a:bodyPr>
          <a:lstStyle/>
          <a:p>
            <a:pPr marL="12700">
              <a:lnSpc>
                <a:spcPts val="900"/>
              </a:lnSpc>
              <a:spcBef>
                <a:spcPts val="105"/>
              </a:spcBef>
            </a:pPr>
            <a:r>
              <a:rPr sz="700" dirty="0">
                <a:solidFill>
                  <a:srgbClr val="231F20"/>
                </a:solidFill>
                <a:latin typeface="BIZ UDPGothic" panose="020B0400000000000000" pitchFamily="50" charset="-128"/>
                <a:ea typeface="BIZ UDPGothic" panose="020B0400000000000000" pitchFamily="50" charset="-128"/>
                <a:cs typeface="PMingLiU"/>
              </a:rPr>
              <a:t>「</a:t>
            </a:r>
            <a:r>
              <a:rPr sz="700" b="1" dirty="0">
                <a:solidFill>
                  <a:srgbClr val="231F20"/>
                </a:solidFill>
                <a:latin typeface="BIZ UDPGothic" panose="020B0400000000000000" pitchFamily="50" charset="-128"/>
                <a:ea typeface="BIZ UDPGothic" panose="020B0400000000000000" pitchFamily="50" charset="-128"/>
                <a:cs typeface="BIZ UDPGothic"/>
              </a:rPr>
              <a:t>YKK AP </a:t>
            </a:r>
            <a:r>
              <a:rPr sz="700" b="1" dirty="0" smtClean="0">
                <a:solidFill>
                  <a:srgbClr val="231F20"/>
                </a:solidFill>
                <a:latin typeface="BIZ UDPGothic" panose="020B0400000000000000" pitchFamily="50" charset="-128"/>
                <a:ea typeface="BIZ UDPGothic" panose="020B0400000000000000" pitchFamily="50" charset="-128"/>
                <a:cs typeface="BIZ UDPGothic"/>
              </a:rPr>
              <a:t>補助制度のホームページ</a:t>
            </a:r>
            <a:r>
              <a:rPr lang="ja-JP" altLang="en-US" sz="700" b="1" dirty="0" smtClean="0">
                <a:solidFill>
                  <a:srgbClr val="231F20"/>
                </a:solidFill>
                <a:latin typeface="BIZ UDPGothic" panose="020B0400000000000000" pitchFamily="50" charset="-128"/>
                <a:ea typeface="BIZ UDPGothic" panose="020B0400000000000000" pitchFamily="50" charset="-128"/>
                <a:cs typeface="BIZ UDPGothic"/>
              </a:rPr>
              <a:t>を」ご覧ください。</a:t>
            </a:r>
            <a:r>
              <a:rPr sz="500" dirty="0" smtClean="0">
                <a:solidFill>
                  <a:srgbClr val="231F20"/>
                </a:solidFill>
                <a:latin typeface="BIZ UDゴシック" panose="020B0400000000000000" pitchFamily="49" charset="-128"/>
                <a:ea typeface="BIZ UDゴシック" panose="020B0400000000000000" pitchFamily="49" charset="-128"/>
                <a:cs typeface="Calibri"/>
                <a:hlinkClick r:id="rId3"/>
              </a:rPr>
              <a:t>https</a:t>
            </a:r>
            <a:r>
              <a:rPr sz="500" dirty="0">
                <a:solidFill>
                  <a:srgbClr val="231F20"/>
                </a:solidFill>
                <a:latin typeface="BIZ UDゴシック" panose="020B0400000000000000" pitchFamily="49" charset="-128"/>
                <a:ea typeface="BIZ UDゴシック" panose="020B0400000000000000" pitchFamily="49" charset="-128"/>
                <a:cs typeface="Calibri"/>
                <a:hlinkClick r:id="rId3"/>
              </a:rPr>
              <a:t>://www.ykkap.co.jp/consumer_business/satellite/law/ecoreform/</a:t>
            </a:r>
            <a:endParaRPr sz="500" dirty="0">
              <a:latin typeface="BIZ UDゴシック" panose="020B0400000000000000" pitchFamily="49" charset="-128"/>
              <a:ea typeface="BIZ UDゴシック" panose="020B0400000000000000" pitchFamily="49" charset="-128"/>
              <a:cs typeface="Calibri"/>
            </a:endParaRPr>
          </a:p>
        </p:txBody>
      </p:sp>
      <p:sp>
        <p:nvSpPr>
          <p:cNvPr id="359" name="object 82"/>
          <p:cNvSpPr txBox="1"/>
          <p:nvPr/>
        </p:nvSpPr>
        <p:spPr>
          <a:xfrm>
            <a:off x="4547360" y="8097503"/>
            <a:ext cx="2794734" cy="143629"/>
          </a:xfrm>
          <a:prstGeom prst="rect">
            <a:avLst/>
          </a:prstGeom>
        </p:spPr>
        <p:txBody>
          <a:bodyPr vert="horz" wrap="square" lIns="0" tIns="12700" rIns="0" bIns="0" rtlCol="0">
            <a:spAutoFit/>
          </a:bodyPr>
          <a:lstStyle/>
          <a:p>
            <a:pPr marL="12700">
              <a:lnSpc>
                <a:spcPct val="100000"/>
              </a:lnSpc>
              <a:spcBef>
                <a:spcPts val="100"/>
              </a:spcBef>
            </a:pPr>
            <a:r>
              <a:rPr sz="850" b="1">
                <a:solidFill>
                  <a:srgbClr val="231F20"/>
                </a:solidFill>
                <a:latin typeface="BIZ UDPGothic" panose="020B0400000000000000" pitchFamily="50" charset="-128"/>
                <a:ea typeface="BIZ UDPGothic" panose="020B0400000000000000" pitchFamily="50" charset="-128"/>
                <a:cs typeface="BIZ UDPGothic"/>
              </a:rPr>
              <a:t>お問い合せは  </a:t>
            </a:r>
            <a:r>
              <a:rPr sz="700" b="1" smtClean="0">
                <a:solidFill>
                  <a:srgbClr val="231F20"/>
                </a:solidFill>
                <a:latin typeface="BIZ UDPGothic" panose="020B0400000000000000" pitchFamily="50" charset="-128"/>
                <a:ea typeface="BIZ UDPGothic" panose="020B0400000000000000" pitchFamily="50" charset="-128"/>
                <a:cs typeface="BIZ UDPGothic"/>
              </a:rPr>
              <a:t>YKK </a:t>
            </a:r>
            <a:r>
              <a:rPr sz="700" b="1" dirty="0">
                <a:solidFill>
                  <a:srgbClr val="231F20"/>
                </a:solidFill>
                <a:latin typeface="BIZ UDPGothic" panose="020B0400000000000000" pitchFamily="50" charset="-128"/>
                <a:ea typeface="BIZ UDPGothic" panose="020B0400000000000000" pitchFamily="50" charset="-128"/>
                <a:cs typeface="BIZ UDPGothic"/>
              </a:rPr>
              <a:t>AP 国の住宅省エネ補助事業相談窓口まで</a:t>
            </a:r>
            <a:endParaRPr sz="700" dirty="0">
              <a:latin typeface="BIZ UDPGothic" panose="020B0400000000000000" pitchFamily="50" charset="-128"/>
              <a:ea typeface="BIZ UDPGothic" panose="020B0400000000000000" pitchFamily="50" charset="-128"/>
              <a:cs typeface="BIZ UDPGothic"/>
            </a:endParaRPr>
          </a:p>
        </p:txBody>
      </p:sp>
      <p:sp>
        <p:nvSpPr>
          <p:cNvPr id="360" name="object 83"/>
          <p:cNvSpPr txBox="1"/>
          <p:nvPr/>
        </p:nvSpPr>
        <p:spPr>
          <a:xfrm>
            <a:off x="4547360" y="8528972"/>
            <a:ext cx="1407527" cy="99385"/>
          </a:xfrm>
          <a:prstGeom prst="rect">
            <a:avLst/>
          </a:prstGeom>
        </p:spPr>
        <p:txBody>
          <a:bodyPr vert="horz" wrap="square" lIns="0" tIns="14604" rIns="0" bIns="0" rtlCol="0">
            <a:spAutoFit/>
          </a:bodyPr>
          <a:lstStyle/>
          <a:p>
            <a:pPr marL="12700">
              <a:lnSpc>
                <a:spcPct val="100000"/>
              </a:lnSpc>
              <a:spcBef>
                <a:spcPts val="114"/>
              </a:spcBef>
            </a:pPr>
            <a:r>
              <a:rPr sz="550" dirty="0">
                <a:solidFill>
                  <a:srgbClr val="231F20"/>
                </a:solidFill>
                <a:latin typeface="BIZ UDPGothic" panose="020B0400000000000000" pitchFamily="50" charset="-128"/>
                <a:ea typeface="BIZ UDPGothic" panose="020B0400000000000000" pitchFamily="50" charset="-128"/>
                <a:cs typeface="PMingLiU"/>
              </a:rPr>
              <a:t>※祝日・GW・年末年始・夏期休暇などを除く</a:t>
            </a:r>
            <a:endParaRPr sz="550" dirty="0">
              <a:latin typeface="BIZ UDPGothic" panose="020B0400000000000000" pitchFamily="50" charset="-128"/>
              <a:ea typeface="BIZ UDPGothic" panose="020B0400000000000000" pitchFamily="50" charset="-128"/>
              <a:cs typeface="PMingLiU"/>
            </a:endParaRPr>
          </a:p>
        </p:txBody>
      </p:sp>
      <p:pic>
        <p:nvPicPr>
          <p:cNvPr id="361" name="object 84"/>
          <p:cNvPicPr/>
          <p:nvPr/>
        </p:nvPicPr>
        <p:blipFill>
          <a:blip r:embed="rId4" cstate="print"/>
          <a:stretch>
            <a:fillRect/>
          </a:stretch>
        </p:blipFill>
        <p:spPr>
          <a:xfrm>
            <a:off x="4567175" y="8340240"/>
            <a:ext cx="290954" cy="166481"/>
          </a:xfrm>
          <a:prstGeom prst="rect">
            <a:avLst/>
          </a:prstGeom>
        </p:spPr>
      </p:pic>
      <p:sp>
        <p:nvSpPr>
          <p:cNvPr id="362" name="object 85"/>
          <p:cNvSpPr txBox="1"/>
          <p:nvPr/>
        </p:nvSpPr>
        <p:spPr>
          <a:xfrm>
            <a:off x="4873149" y="8250233"/>
            <a:ext cx="2360169" cy="306494"/>
          </a:xfrm>
          <a:prstGeom prst="rect">
            <a:avLst/>
          </a:prstGeom>
        </p:spPr>
        <p:txBody>
          <a:bodyPr vert="horz" wrap="square" lIns="0" tIns="13970" rIns="0" bIns="0" rtlCol="0">
            <a:spAutoFit/>
          </a:bodyPr>
          <a:lstStyle/>
          <a:p>
            <a:pPr marL="12700">
              <a:lnSpc>
                <a:spcPct val="100000"/>
              </a:lnSpc>
              <a:spcBef>
                <a:spcPts val="110"/>
              </a:spcBef>
            </a:pPr>
            <a:r>
              <a:rPr sz="1900" b="1" smtClean="0">
                <a:solidFill>
                  <a:srgbClr val="231F20"/>
                </a:solidFill>
                <a:ea typeface="BIZ UDPGothic" panose="020B0400000000000000" pitchFamily="50" charset="-128"/>
                <a:cs typeface="Calibri"/>
              </a:rPr>
              <a:t>0120</a:t>
            </a:r>
            <a:r>
              <a:rPr sz="2850" b="1" baseline="2923" smtClean="0">
                <a:solidFill>
                  <a:srgbClr val="231F20"/>
                </a:solidFill>
                <a:ea typeface="BIZ UDPGothic" panose="020B0400000000000000" pitchFamily="50" charset="-128"/>
                <a:cs typeface="Calibri"/>
              </a:rPr>
              <a:t>-</a:t>
            </a:r>
            <a:r>
              <a:rPr sz="1900" b="1" smtClean="0">
                <a:solidFill>
                  <a:srgbClr val="231F20"/>
                </a:solidFill>
                <a:ea typeface="BIZ UDPGothic" panose="020B0400000000000000" pitchFamily="50" charset="-128"/>
                <a:cs typeface="Calibri"/>
              </a:rPr>
              <a:t>38</a:t>
            </a:r>
            <a:r>
              <a:rPr sz="2850" b="1" baseline="2923" smtClean="0">
                <a:solidFill>
                  <a:srgbClr val="231F20"/>
                </a:solidFill>
                <a:ea typeface="BIZ UDPGothic" panose="020B0400000000000000" pitchFamily="50" charset="-128"/>
                <a:cs typeface="Calibri"/>
              </a:rPr>
              <a:t>-</a:t>
            </a:r>
            <a:r>
              <a:rPr sz="1900" b="1" smtClean="0">
                <a:solidFill>
                  <a:srgbClr val="231F20"/>
                </a:solidFill>
                <a:ea typeface="BIZ UDPGothic" panose="020B0400000000000000" pitchFamily="50" charset="-128"/>
                <a:cs typeface="Calibri"/>
              </a:rPr>
              <a:t>4134</a:t>
            </a:r>
            <a:r>
              <a:rPr lang="ja-JP" altLang="en-US" sz="1900" b="1" smtClean="0">
                <a:solidFill>
                  <a:srgbClr val="231F20"/>
                </a:solidFill>
                <a:ea typeface="BIZ UDPGothic" panose="020B0400000000000000" pitchFamily="50" charset="-128"/>
                <a:cs typeface="Calibri"/>
              </a:rPr>
              <a:t>　 </a:t>
            </a:r>
            <a:r>
              <a:rPr sz="600" b="0" smtClean="0">
                <a:solidFill>
                  <a:srgbClr val="231F20"/>
                </a:solidFill>
                <a:latin typeface="BIZ UDPGothic" panose="020B0400000000000000" pitchFamily="50" charset="-128"/>
                <a:ea typeface="BIZ UDPGothic" panose="020B0400000000000000" pitchFamily="50" charset="-128"/>
                <a:cs typeface="Hobo Std"/>
              </a:rPr>
              <a:t>9</a:t>
            </a:r>
            <a:r>
              <a:rPr lang="en-US" altLang="ja-JP" sz="1050" baseline="3086">
                <a:solidFill>
                  <a:srgbClr val="231F20"/>
                </a:solidFill>
                <a:latin typeface="BIZ UDPGothic" panose="020B0400000000000000" pitchFamily="50" charset="-128"/>
                <a:ea typeface="BIZ UDPGothic" panose="020B0400000000000000" pitchFamily="50" charset="-128"/>
                <a:cs typeface="Hobo Std"/>
              </a:rPr>
              <a:t>:</a:t>
            </a:r>
            <a:r>
              <a:rPr sz="600" b="0" smtClean="0">
                <a:solidFill>
                  <a:srgbClr val="231F20"/>
                </a:solidFill>
                <a:latin typeface="BIZ UDPGothic" panose="020B0400000000000000" pitchFamily="50" charset="-128"/>
                <a:ea typeface="BIZ UDPGothic" panose="020B0400000000000000" pitchFamily="50" charset="-128"/>
                <a:cs typeface="Hobo Std"/>
              </a:rPr>
              <a:t>00</a:t>
            </a:r>
            <a:r>
              <a:rPr lang="ja-JP" altLang="en-US" sz="600" b="0" smtClean="0">
                <a:solidFill>
                  <a:srgbClr val="231F20"/>
                </a:solidFill>
                <a:latin typeface="BIZ UDPGothic" panose="020B0400000000000000" pitchFamily="50" charset="-128"/>
                <a:ea typeface="BIZ UDPGothic" panose="020B0400000000000000" pitchFamily="50" charset="-128"/>
                <a:cs typeface="Hobo Std"/>
              </a:rPr>
              <a:t> </a:t>
            </a:r>
            <a:r>
              <a:rPr lang="ja-JP" altLang="en-US" sz="600" smtClean="0">
                <a:solidFill>
                  <a:srgbClr val="231F20"/>
                </a:solidFill>
                <a:latin typeface="BIZ UDPGothic" panose="020B0400000000000000" pitchFamily="50" charset="-128"/>
                <a:ea typeface="BIZ UDPGothic" panose="020B0400000000000000" pitchFamily="50" charset="-128"/>
                <a:cs typeface="PMingLiU"/>
              </a:rPr>
              <a:t>～ </a:t>
            </a:r>
            <a:r>
              <a:rPr sz="600" b="0" smtClean="0">
                <a:solidFill>
                  <a:srgbClr val="231F20"/>
                </a:solidFill>
                <a:latin typeface="BIZ UDPGothic" panose="020B0400000000000000" pitchFamily="50" charset="-128"/>
                <a:ea typeface="BIZ UDPGothic" panose="020B0400000000000000" pitchFamily="50" charset="-128"/>
                <a:cs typeface="Hobo Std"/>
              </a:rPr>
              <a:t>17</a:t>
            </a:r>
            <a:r>
              <a:rPr sz="600" b="0" baseline="3086" smtClean="0">
                <a:solidFill>
                  <a:srgbClr val="231F20"/>
                </a:solidFill>
                <a:latin typeface="BIZ UDPGothic" panose="020B0400000000000000" pitchFamily="50" charset="-128"/>
                <a:ea typeface="BIZ UDPGothic" panose="020B0400000000000000" pitchFamily="50" charset="-128"/>
                <a:cs typeface="Hobo Std"/>
              </a:rPr>
              <a:t>:</a:t>
            </a:r>
            <a:r>
              <a:rPr sz="600" b="0" smtClean="0">
                <a:solidFill>
                  <a:srgbClr val="231F20"/>
                </a:solidFill>
                <a:latin typeface="BIZ UDPGothic" panose="020B0400000000000000" pitchFamily="50" charset="-128"/>
                <a:ea typeface="BIZ UDPGothic" panose="020B0400000000000000" pitchFamily="50" charset="-128"/>
                <a:cs typeface="Hobo Std"/>
              </a:rPr>
              <a:t>00</a:t>
            </a:r>
            <a:endParaRPr sz="600" dirty="0">
              <a:latin typeface="BIZ UDPGothic" panose="020B0400000000000000" pitchFamily="50" charset="-128"/>
              <a:ea typeface="BIZ UDPGothic" panose="020B0400000000000000" pitchFamily="50" charset="-128"/>
              <a:cs typeface="Hobo Std"/>
            </a:endParaRPr>
          </a:p>
        </p:txBody>
      </p:sp>
      <p:sp>
        <p:nvSpPr>
          <p:cNvPr id="363" name="object 86"/>
          <p:cNvSpPr txBox="1"/>
          <p:nvPr/>
        </p:nvSpPr>
        <p:spPr>
          <a:xfrm>
            <a:off x="6446021" y="8297484"/>
            <a:ext cx="671195" cy="99385"/>
          </a:xfrm>
          <a:prstGeom prst="rect">
            <a:avLst/>
          </a:prstGeom>
        </p:spPr>
        <p:txBody>
          <a:bodyPr vert="horz" wrap="square" lIns="0" tIns="14604" rIns="0" bIns="0" rtlCol="0">
            <a:spAutoFit/>
          </a:bodyPr>
          <a:lstStyle/>
          <a:p>
            <a:pPr marL="12700">
              <a:lnSpc>
                <a:spcPct val="100000"/>
              </a:lnSpc>
              <a:spcBef>
                <a:spcPts val="114"/>
              </a:spcBef>
            </a:pPr>
            <a:r>
              <a:rPr sz="550" dirty="0">
                <a:solidFill>
                  <a:srgbClr val="231F20"/>
                </a:solidFill>
                <a:latin typeface="BIZ UDPGothic" panose="020B0400000000000000" pitchFamily="50" charset="-128"/>
                <a:ea typeface="BIZ UDPGothic" panose="020B0400000000000000" pitchFamily="50" charset="-128"/>
                <a:cs typeface="PMingLiU"/>
              </a:rPr>
              <a:t>［</a:t>
            </a:r>
            <a:r>
              <a:rPr sz="550" b="1" dirty="0">
                <a:solidFill>
                  <a:srgbClr val="231F20"/>
                </a:solidFill>
                <a:latin typeface="BIZ UDPGothic" panose="020B0400000000000000" pitchFamily="50" charset="-128"/>
                <a:ea typeface="BIZ UDPGothic" panose="020B0400000000000000" pitchFamily="50" charset="-128"/>
                <a:cs typeface="BIZ UDPGothic"/>
              </a:rPr>
              <a:t>受付時間</a:t>
            </a:r>
            <a:r>
              <a:rPr sz="550" dirty="0">
                <a:solidFill>
                  <a:srgbClr val="231F20"/>
                </a:solidFill>
                <a:latin typeface="BIZ UDPGothic" panose="020B0400000000000000" pitchFamily="50" charset="-128"/>
                <a:ea typeface="BIZ UDPGothic" panose="020B0400000000000000" pitchFamily="50" charset="-128"/>
                <a:cs typeface="PMingLiU"/>
              </a:rPr>
              <a:t>］月～土</a:t>
            </a:r>
            <a:endParaRPr sz="550" dirty="0">
              <a:latin typeface="BIZ UDPGothic" panose="020B0400000000000000" pitchFamily="50" charset="-128"/>
              <a:ea typeface="BIZ UDPGothic" panose="020B0400000000000000" pitchFamily="50" charset="-128"/>
              <a:cs typeface="PMingLiU"/>
            </a:endParaRPr>
          </a:p>
        </p:txBody>
      </p:sp>
      <p:sp>
        <p:nvSpPr>
          <p:cNvPr id="365" name="object 88"/>
          <p:cNvSpPr txBox="1"/>
          <p:nvPr/>
        </p:nvSpPr>
        <p:spPr>
          <a:xfrm>
            <a:off x="428978" y="4327321"/>
            <a:ext cx="379095" cy="131445"/>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4495D1"/>
                </a:solidFill>
                <a:latin typeface="BIZ UDPGothic"/>
                <a:cs typeface="BIZ UDPGothic"/>
              </a:rPr>
              <a:t>補助金</a:t>
            </a:r>
            <a:r>
              <a:rPr sz="700" b="1" spc="-50" dirty="0">
                <a:solidFill>
                  <a:srgbClr val="4495D1"/>
                </a:solidFill>
                <a:latin typeface="BIZ UDPGothic"/>
                <a:cs typeface="BIZ UDPGothic"/>
              </a:rPr>
              <a:t>額</a:t>
            </a:r>
            <a:endParaRPr sz="700">
              <a:latin typeface="BIZ UDPGothic"/>
              <a:cs typeface="BIZ UDPGothic"/>
            </a:endParaRPr>
          </a:p>
        </p:txBody>
      </p:sp>
      <p:sp>
        <p:nvSpPr>
          <p:cNvPr id="366" name="object 89"/>
          <p:cNvSpPr txBox="1"/>
          <p:nvPr/>
        </p:nvSpPr>
        <p:spPr>
          <a:xfrm>
            <a:off x="411641" y="4383090"/>
            <a:ext cx="1196975" cy="430530"/>
          </a:xfrm>
          <a:prstGeom prst="rect">
            <a:avLst/>
          </a:prstGeom>
        </p:spPr>
        <p:txBody>
          <a:bodyPr vert="horz" wrap="square" lIns="0" tIns="13335" rIns="0" bIns="0" rtlCol="0">
            <a:spAutoFit/>
          </a:bodyPr>
          <a:lstStyle/>
          <a:p>
            <a:pPr marL="12700">
              <a:lnSpc>
                <a:spcPct val="100000"/>
              </a:lnSpc>
              <a:spcBef>
                <a:spcPts val="105"/>
              </a:spcBef>
            </a:pPr>
            <a:r>
              <a:rPr sz="2650" b="1" spc="105" dirty="0">
                <a:solidFill>
                  <a:srgbClr val="4495D1"/>
                </a:solidFill>
                <a:latin typeface="Calibri"/>
                <a:cs typeface="Calibri"/>
              </a:rPr>
              <a:t>128</a:t>
            </a:r>
            <a:r>
              <a:rPr sz="1800" b="1" i="1" spc="157" baseline="2314" dirty="0">
                <a:solidFill>
                  <a:srgbClr val="4495D1"/>
                </a:solidFill>
                <a:latin typeface="Times New Roman"/>
                <a:cs typeface="Times New Roman"/>
              </a:rPr>
              <a:t>,</a:t>
            </a:r>
            <a:r>
              <a:rPr sz="2650" b="1" spc="105" dirty="0">
                <a:solidFill>
                  <a:srgbClr val="4495D1"/>
                </a:solidFill>
                <a:latin typeface="Calibri"/>
                <a:cs typeface="Calibri"/>
              </a:rPr>
              <a:t>000</a:t>
            </a:r>
            <a:endParaRPr sz="2650">
              <a:latin typeface="Calibri"/>
              <a:cs typeface="Calibri"/>
            </a:endParaRPr>
          </a:p>
        </p:txBody>
      </p:sp>
      <p:sp>
        <p:nvSpPr>
          <p:cNvPr id="367" name="object 90"/>
          <p:cNvSpPr txBox="1"/>
          <p:nvPr/>
        </p:nvSpPr>
        <p:spPr>
          <a:xfrm>
            <a:off x="1567346" y="4523435"/>
            <a:ext cx="182880" cy="213995"/>
          </a:xfrm>
          <a:prstGeom prst="rect">
            <a:avLst/>
          </a:prstGeom>
        </p:spPr>
        <p:txBody>
          <a:bodyPr vert="horz" wrap="square" lIns="0" tIns="17145" rIns="0" bIns="0" rtlCol="0">
            <a:spAutoFit/>
          </a:bodyPr>
          <a:lstStyle/>
          <a:p>
            <a:pPr marL="12700">
              <a:lnSpc>
                <a:spcPct val="100000"/>
              </a:lnSpc>
              <a:spcBef>
                <a:spcPts val="135"/>
              </a:spcBef>
            </a:pPr>
            <a:r>
              <a:rPr sz="1200" b="1" spc="35" dirty="0">
                <a:solidFill>
                  <a:srgbClr val="4495D1"/>
                </a:solidFill>
                <a:latin typeface="BIZ UDPGothic"/>
                <a:cs typeface="BIZ UDPGothic"/>
              </a:rPr>
              <a:t>円</a:t>
            </a:r>
            <a:endParaRPr sz="1200">
              <a:latin typeface="BIZ UDPGothic"/>
              <a:cs typeface="BIZ UDPGothic"/>
            </a:endParaRPr>
          </a:p>
        </p:txBody>
      </p:sp>
      <p:sp>
        <p:nvSpPr>
          <p:cNvPr id="368" name="object 91"/>
          <p:cNvSpPr txBox="1"/>
          <p:nvPr/>
        </p:nvSpPr>
        <p:spPr>
          <a:xfrm>
            <a:off x="1618990" y="4457408"/>
            <a:ext cx="135255" cy="107950"/>
          </a:xfrm>
          <a:prstGeom prst="rect">
            <a:avLst/>
          </a:prstGeom>
        </p:spPr>
        <p:txBody>
          <a:bodyPr vert="horz" wrap="square" lIns="0" tIns="11430" rIns="0" bIns="0" rtlCol="0">
            <a:spAutoFit/>
          </a:bodyPr>
          <a:lstStyle/>
          <a:p>
            <a:pPr marL="12700">
              <a:lnSpc>
                <a:spcPct val="100000"/>
              </a:lnSpc>
              <a:spcBef>
                <a:spcPts val="90"/>
              </a:spcBef>
            </a:pPr>
            <a:r>
              <a:rPr sz="550" spc="-25" dirty="0">
                <a:solidFill>
                  <a:srgbClr val="4495D1"/>
                </a:solidFill>
                <a:latin typeface="PMingLiU"/>
                <a:cs typeface="PMingLiU"/>
              </a:rPr>
              <a:t>※1</a:t>
            </a:r>
            <a:endParaRPr sz="550">
              <a:latin typeface="PMingLiU"/>
              <a:cs typeface="PMingLiU"/>
            </a:endParaRPr>
          </a:p>
        </p:txBody>
      </p:sp>
      <p:sp>
        <p:nvSpPr>
          <p:cNvPr id="369" name="object 92"/>
          <p:cNvSpPr txBox="1"/>
          <p:nvPr/>
        </p:nvSpPr>
        <p:spPr>
          <a:xfrm>
            <a:off x="422702" y="5921201"/>
            <a:ext cx="379095" cy="131445"/>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4495D1"/>
                </a:solidFill>
                <a:latin typeface="BIZ UDPGothic"/>
                <a:cs typeface="BIZ UDPGothic"/>
              </a:rPr>
              <a:t>補助金</a:t>
            </a:r>
            <a:r>
              <a:rPr sz="700" b="1" spc="-50" dirty="0">
                <a:solidFill>
                  <a:srgbClr val="4495D1"/>
                </a:solidFill>
                <a:latin typeface="BIZ UDPGothic"/>
                <a:cs typeface="BIZ UDPGothic"/>
              </a:rPr>
              <a:t>額</a:t>
            </a:r>
            <a:endParaRPr sz="700">
              <a:latin typeface="BIZ UDPGothic"/>
              <a:cs typeface="BIZ UDPGothic"/>
            </a:endParaRPr>
          </a:p>
        </p:txBody>
      </p:sp>
      <p:sp>
        <p:nvSpPr>
          <p:cNvPr id="370" name="object 93"/>
          <p:cNvSpPr txBox="1"/>
          <p:nvPr/>
        </p:nvSpPr>
        <p:spPr>
          <a:xfrm>
            <a:off x="423072" y="5976978"/>
            <a:ext cx="1174115" cy="430530"/>
          </a:xfrm>
          <a:prstGeom prst="rect">
            <a:avLst/>
          </a:prstGeom>
        </p:spPr>
        <p:txBody>
          <a:bodyPr vert="horz" wrap="square" lIns="0" tIns="13335" rIns="0" bIns="0" rtlCol="0">
            <a:spAutoFit/>
          </a:bodyPr>
          <a:lstStyle/>
          <a:p>
            <a:pPr marL="12700">
              <a:lnSpc>
                <a:spcPct val="100000"/>
              </a:lnSpc>
              <a:spcBef>
                <a:spcPts val="105"/>
              </a:spcBef>
            </a:pPr>
            <a:r>
              <a:rPr sz="2650" b="1" spc="125" dirty="0">
                <a:solidFill>
                  <a:srgbClr val="4495D1"/>
                </a:solidFill>
                <a:latin typeface="Calibri"/>
                <a:cs typeface="Calibri"/>
              </a:rPr>
              <a:t>76</a:t>
            </a:r>
            <a:r>
              <a:rPr sz="1800" b="1" i="1" spc="187" baseline="2314" dirty="0">
                <a:solidFill>
                  <a:srgbClr val="4495D1"/>
                </a:solidFill>
                <a:latin typeface="Times New Roman"/>
                <a:cs typeface="Times New Roman"/>
              </a:rPr>
              <a:t>,</a:t>
            </a:r>
            <a:r>
              <a:rPr sz="2650" b="1" spc="125" dirty="0">
                <a:solidFill>
                  <a:srgbClr val="4495D1"/>
                </a:solidFill>
                <a:latin typeface="Calibri"/>
                <a:cs typeface="Calibri"/>
              </a:rPr>
              <a:t>800</a:t>
            </a:r>
            <a:r>
              <a:rPr sz="1800" b="1" spc="-75" baseline="2314" dirty="0">
                <a:solidFill>
                  <a:srgbClr val="4495D1"/>
                </a:solidFill>
                <a:latin typeface="BIZ UDPGothic"/>
                <a:cs typeface="BIZ UDPGothic"/>
              </a:rPr>
              <a:t>円</a:t>
            </a:r>
            <a:endParaRPr sz="1800" baseline="2314">
              <a:latin typeface="BIZ UDPGothic"/>
              <a:cs typeface="BIZ UDPGothic"/>
            </a:endParaRPr>
          </a:p>
        </p:txBody>
      </p:sp>
      <p:sp>
        <p:nvSpPr>
          <p:cNvPr id="371" name="object 94"/>
          <p:cNvSpPr txBox="1"/>
          <p:nvPr/>
        </p:nvSpPr>
        <p:spPr>
          <a:xfrm>
            <a:off x="1457692" y="6063534"/>
            <a:ext cx="135255" cy="96180"/>
          </a:xfrm>
          <a:prstGeom prst="rect">
            <a:avLst/>
          </a:prstGeom>
        </p:spPr>
        <p:txBody>
          <a:bodyPr vert="horz" wrap="square" lIns="0" tIns="11430" rIns="0" bIns="0" rtlCol="0">
            <a:spAutoFit/>
          </a:bodyPr>
          <a:lstStyle/>
          <a:p>
            <a:pPr marL="12700">
              <a:lnSpc>
                <a:spcPct val="100000"/>
              </a:lnSpc>
              <a:spcBef>
                <a:spcPts val="90"/>
              </a:spcBef>
            </a:pPr>
            <a:r>
              <a:rPr sz="550" spc="-25" dirty="0">
                <a:solidFill>
                  <a:srgbClr val="4495D1"/>
                </a:solidFill>
                <a:latin typeface="PMingLiU"/>
                <a:ea typeface="BIZ UDPGothic" panose="020B0400000000000000" pitchFamily="50" charset="-128"/>
                <a:cs typeface="PMingLiU"/>
              </a:rPr>
              <a:t>※1</a:t>
            </a:r>
            <a:endParaRPr sz="550">
              <a:latin typeface="PMingLiU"/>
              <a:ea typeface="BIZ UDPGothic" panose="020B0400000000000000" pitchFamily="50" charset="-128"/>
              <a:cs typeface="PMingLiU"/>
            </a:endParaRPr>
          </a:p>
        </p:txBody>
      </p:sp>
      <p:sp>
        <p:nvSpPr>
          <p:cNvPr id="372" name="object 95"/>
          <p:cNvSpPr txBox="1"/>
          <p:nvPr/>
        </p:nvSpPr>
        <p:spPr>
          <a:xfrm>
            <a:off x="425468" y="2733445"/>
            <a:ext cx="379095" cy="131445"/>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4495D1"/>
                </a:solidFill>
                <a:latin typeface="BIZ UDPGothic"/>
                <a:cs typeface="BIZ UDPGothic"/>
              </a:rPr>
              <a:t>補助金</a:t>
            </a:r>
            <a:r>
              <a:rPr sz="700" b="1" spc="-50" dirty="0">
                <a:solidFill>
                  <a:srgbClr val="4495D1"/>
                </a:solidFill>
                <a:latin typeface="BIZ UDPGothic"/>
                <a:cs typeface="BIZ UDPGothic"/>
              </a:rPr>
              <a:t>額</a:t>
            </a:r>
            <a:endParaRPr sz="700">
              <a:latin typeface="BIZ UDPGothic"/>
              <a:cs typeface="BIZ UDPGothic"/>
            </a:endParaRPr>
          </a:p>
        </p:txBody>
      </p:sp>
      <p:sp>
        <p:nvSpPr>
          <p:cNvPr id="373" name="object 96"/>
          <p:cNvSpPr txBox="1"/>
          <p:nvPr/>
        </p:nvSpPr>
        <p:spPr>
          <a:xfrm>
            <a:off x="390541" y="2789209"/>
            <a:ext cx="1362710" cy="430530"/>
          </a:xfrm>
          <a:prstGeom prst="rect">
            <a:avLst/>
          </a:prstGeom>
        </p:spPr>
        <p:txBody>
          <a:bodyPr vert="horz" wrap="square" lIns="0" tIns="13335" rIns="0" bIns="0" rtlCol="0">
            <a:spAutoFit/>
          </a:bodyPr>
          <a:lstStyle/>
          <a:p>
            <a:pPr marL="12700">
              <a:lnSpc>
                <a:spcPct val="100000"/>
              </a:lnSpc>
              <a:spcBef>
                <a:spcPts val="105"/>
              </a:spcBef>
            </a:pPr>
            <a:r>
              <a:rPr sz="2650" b="1" spc="125" dirty="0">
                <a:solidFill>
                  <a:srgbClr val="4495D1"/>
                </a:solidFill>
                <a:latin typeface="Calibri"/>
                <a:cs typeface="Calibri"/>
              </a:rPr>
              <a:t>144</a:t>
            </a:r>
            <a:r>
              <a:rPr sz="1800" b="1" i="1" spc="187" baseline="2314" dirty="0">
                <a:solidFill>
                  <a:srgbClr val="4495D1"/>
                </a:solidFill>
                <a:latin typeface="Times New Roman"/>
                <a:cs typeface="Times New Roman"/>
              </a:rPr>
              <a:t>,</a:t>
            </a:r>
            <a:r>
              <a:rPr sz="2650" b="1" spc="125" dirty="0">
                <a:solidFill>
                  <a:srgbClr val="4495D1"/>
                </a:solidFill>
                <a:latin typeface="Calibri"/>
                <a:cs typeface="Calibri"/>
              </a:rPr>
              <a:t>000</a:t>
            </a:r>
            <a:r>
              <a:rPr sz="1800" b="1" spc="-75" baseline="2314" dirty="0">
                <a:solidFill>
                  <a:srgbClr val="4495D1"/>
                </a:solidFill>
                <a:latin typeface="BIZ UDPGothic"/>
                <a:cs typeface="BIZ UDPGothic"/>
              </a:rPr>
              <a:t>円</a:t>
            </a:r>
            <a:endParaRPr sz="1800" baseline="2314">
              <a:latin typeface="BIZ UDPGothic"/>
              <a:cs typeface="BIZ UDPGothic"/>
            </a:endParaRPr>
          </a:p>
        </p:txBody>
      </p:sp>
      <p:sp>
        <p:nvSpPr>
          <p:cNvPr id="374" name="object 97"/>
          <p:cNvSpPr txBox="1"/>
          <p:nvPr/>
        </p:nvSpPr>
        <p:spPr>
          <a:xfrm>
            <a:off x="1608644" y="2874711"/>
            <a:ext cx="135255" cy="107950"/>
          </a:xfrm>
          <a:prstGeom prst="rect">
            <a:avLst/>
          </a:prstGeom>
        </p:spPr>
        <p:txBody>
          <a:bodyPr vert="horz" wrap="square" lIns="0" tIns="11430" rIns="0" bIns="0" rtlCol="0">
            <a:spAutoFit/>
          </a:bodyPr>
          <a:lstStyle/>
          <a:p>
            <a:pPr marL="12700">
              <a:lnSpc>
                <a:spcPct val="100000"/>
              </a:lnSpc>
              <a:spcBef>
                <a:spcPts val="90"/>
              </a:spcBef>
            </a:pPr>
            <a:r>
              <a:rPr sz="550" spc="-25" dirty="0">
                <a:solidFill>
                  <a:srgbClr val="4495D1"/>
                </a:solidFill>
                <a:latin typeface="PMingLiU"/>
                <a:cs typeface="PMingLiU"/>
              </a:rPr>
              <a:t>※1</a:t>
            </a:r>
            <a:endParaRPr sz="550" dirty="0">
              <a:latin typeface="PMingLiU"/>
              <a:cs typeface="PMingLiU"/>
            </a:endParaRPr>
          </a:p>
        </p:txBody>
      </p:sp>
      <p:sp>
        <p:nvSpPr>
          <p:cNvPr id="375" name="object 98"/>
          <p:cNvSpPr txBox="1"/>
          <p:nvPr/>
        </p:nvSpPr>
        <p:spPr>
          <a:xfrm>
            <a:off x="4196239" y="2789507"/>
            <a:ext cx="1353820" cy="430530"/>
          </a:xfrm>
          <a:prstGeom prst="rect">
            <a:avLst/>
          </a:prstGeom>
        </p:spPr>
        <p:txBody>
          <a:bodyPr vert="horz" wrap="square" lIns="0" tIns="13335" rIns="0" bIns="0" rtlCol="0">
            <a:spAutoFit/>
          </a:bodyPr>
          <a:lstStyle/>
          <a:p>
            <a:pPr marL="12700">
              <a:lnSpc>
                <a:spcPct val="100000"/>
              </a:lnSpc>
              <a:spcBef>
                <a:spcPts val="105"/>
              </a:spcBef>
            </a:pPr>
            <a:r>
              <a:rPr sz="2650" b="1" spc="114" dirty="0">
                <a:solidFill>
                  <a:srgbClr val="F1729D"/>
                </a:solidFill>
                <a:latin typeface="Calibri"/>
                <a:cs typeface="Calibri"/>
              </a:rPr>
              <a:t>198</a:t>
            </a:r>
            <a:r>
              <a:rPr sz="1800" b="1" i="1" spc="172" baseline="2314" dirty="0">
                <a:solidFill>
                  <a:srgbClr val="F1729D"/>
                </a:solidFill>
                <a:latin typeface="Times New Roman"/>
                <a:cs typeface="Times New Roman"/>
              </a:rPr>
              <a:t>,</a:t>
            </a:r>
            <a:r>
              <a:rPr sz="2650" b="1" spc="114" dirty="0">
                <a:solidFill>
                  <a:srgbClr val="F1729D"/>
                </a:solidFill>
                <a:latin typeface="Calibri"/>
                <a:cs typeface="Calibri"/>
              </a:rPr>
              <a:t>400</a:t>
            </a:r>
            <a:r>
              <a:rPr sz="1800" b="1" spc="-75" baseline="2314" dirty="0">
                <a:solidFill>
                  <a:srgbClr val="F1729D"/>
                </a:solidFill>
                <a:latin typeface="BIZ UDPGothic"/>
                <a:cs typeface="BIZ UDPGothic"/>
              </a:rPr>
              <a:t>円</a:t>
            </a:r>
            <a:endParaRPr sz="1800" baseline="2314" dirty="0">
              <a:latin typeface="BIZ UDPGothic"/>
              <a:cs typeface="BIZ UDPGothic"/>
            </a:endParaRPr>
          </a:p>
        </p:txBody>
      </p:sp>
      <p:sp>
        <p:nvSpPr>
          <p:cNvPr id="376" name="object 99"/>
          <p:cNvSpPr txBox="1"/>
          <p:nvPr/>
        </p:nvSpPr>
        <p:spPr>
          <a:xfrm>
            <a:off x="4220707" y="2733743"/>
            <a:ext cx="1353820" cy="119905"/>
          </a:xfrm>
          <a:prstGeom prst="rect">
            <a:avLst/>
          </a:prstGeom>
        </p:spPr>
        <p:txBody>
          <a:bodyPr vert="horz" wrap="square" lIns="0" tIns="12065" rIns="0" bIns="0" rtlCol="0">
            <a:spAutoFit/>
          </a:bodyPr>
          <a:lstStyle/>
          <a:p>
            <a:pPr marL="12700">
              <a:lnSpc>
                <a:spcPct val="100000"/>
              </a:lnSpc>
              <a:spcBef>
                <a:spcPts val="95"/>
              </a:spcBef>
            </a:pPr>
            <a:r>
              <a:rPr sz="700" b="1" spc="-10" smtClean="0">
                <a:solidFill>
                  <a:srgbClr val="F1729D"/>
                </a:solidFill>
                <a:latin typeface="BIZ UDPGothic" panose="020B0400000000000000" pitchFamily="50" charset="-128"/>
                <a:ea typeface="BIZ UDPGothic" panose="020B0400000000000000" pitchFamily="50" charset="-128"/>
                <a:cs typeface="BIZ UDPGothic"/>
              </a:rPr>
              <a:t>補助金</a:t>
            </a:r>
            <a:r>
              <a:rPr sz="700" b="1" smtClean="0">
                <a:solidFill>
                  <a:srgbClr val="F1729D"/>
                </a:solidFill>
                <a:latin typeface="BIZ UDPGothic" panose="020B0400000000000000" pitchFamily="50" charset="-128"/>
                <a:ea typeface="BIZ UDPGothic" panose="020B0400000000000000" pitchFamily="50" charset="-128"/>
                <a:cs typeface="BIZ UDPGothic"/>
              </a:rPr>
              <a:t>額</a:t>
            </a:r>
            <a:r>
              <a:rPr lang="ja-JP" altLang="en-US" sz="700" b="1" spc="390">
                <a:solidFill>
                  <a:srgbClr val="F1729D"/>
                </a:solidFill>
                <a:latin typeface="BIZ UDPGothic" panose="020B0400000000000000" pitchFamily="50" charset="-128"/>
                <a:ea typeface="BIZ UDPGothic" panose="020B0400000000000000" pitchFamily="50" charset="-128"/>
                <a:cs typeface="BIZ UDPGothic"/>
              </a:rPr>
              <a:t> </a:t>
            </a:r>
            <a:r>
              <a:rPr sz="1050" baseline="3968" smtClean="0">
                <a:solidFill>
                  <a:srgbClr val="F1729D"/>
                </a:solidFill>
                <a:latin typeface="BIZ UDPGothic" panose="020B0400000000000000" pitchFamily="50" charset="-128"/>
                <a:ea typeface="BIZ UDPGothic" panose="020B0400000000000000" pitchFamily="50" charset="-128"/>
                <a:cs typeface="PMingLiU"/>
              </a:rPr>
              <a:t>［99,200</a:t>
            </a:r>
            <a:r>
              <a:rPr sz="1050" baseline="3968" dirty="0">
                <a:solidFill>
                  <a:srgbClr val="F1729D"/>
                </a:solidFill>
                <a:latin typeface="BIZ UDPGothic" panose="020B0400000000000000" pitchFamily="50" charset="-128"/>
                <a:ea typeface="BIZ UDPGothic" panose="020B0400000000000000" pitchFamily="50" charset="-128"/>
                <a:cs typeface="PMingLiU"/>
              </a:rPr>
              <a:t>円×2箇所］</a:t>
            </a:r>
            <a:endParaRPr sz="1050" baseline="3968">
              <a:latin typeface="BIZ UDPGothic" panose="020B0400000000000000" pitchFamily="50" charset="-128"/>
              <a:ea typeface="BIZ UDPGothic" panose="020B0400000000000000" pitchFamily="50" charset="-128"/>
              <a:cs typeface="PMingLiU"/>
            </a:endParaRPr>
          </a:p>
        </p:txBody>
      </p:sp>
      <p:sp>
        <p:nvSpPr>
          <p:cNvPr id="377" name="object 100"/>
          <p:cNvSpPr txBox="1"/>
          <p:nvPr/>
        </p:nvSpPr>
        <p:spPr>
          <a:xfrm>
            <a:off x="5403064" y="2874711"/>
            <a:ext cx="135255" cy="107950"/>
          </a:xfrm>
          <a:prstGeom prst="rect">
            <a:avLst/>
          </a:prstGeom>
        </p:spPr>
        <p:txBody>
          <a:bodyPr vert="horz" wrap="square" lIns="0" tIns="11430" rIns="0" bIns="0" rtlCol="0">
            <a:spAutoFit/>
          </a:bodyPr>
          <a:lstStyle/>
          <a:p>
            <a:pPr marL="12700">
              <a:lnSpc>
                <a:spcPct val="100000"/>
              </a:lnSpc>
              <a:spcBef>
                <a:spcPts val="90"/>
              </a:spcBef>
            </a:pPr>
            <a:r>
              <a:rPr sz="550" spc="-25" dirty="0">
                <a:solidFill>
                  <a:srgbClr val="F1729D"/>
                </a:solidFill>
                <a:latin typeface="PMingLiU"/>
                <a:cs typeface="PMingLiU"/>
              </a:rPr>
              <a:t>※1</a:t>
            </a:r>
            <a:endParaRPr sz="550" dirty="0">
              <a:latin typeface="PMingLiU"/>
              <a:cs typeface="PMingLiU"/>
            </a:endParaRPr>
          </a:p>
        </p:txBody>
      </p:sp>
      <p:sp>
        <p:nvSpPr>
          <p:cNvPr id="378" name="object 101"/>
          <p:cNvSpPr txBox="1"/>
          <p:nvPr/>
        </p:nvSpPr>
        <p:spPr>
          <a:xfrm>
            <a:off x="4220709" y="4327897"/>
            <a:ext cx="1353820" cy="119905"/>
          </a:xfrm>
          <a:prstGeom prst="rect">
            <a:avLst/>
          </a:prstGeom>
        </p:spPr>
        <p:txBody>
          <a:bodyPr vert="horz" wrap="square" lIns="0" tIns="12065" rIns="0" bIns="0" rtlCol="0">
            <a:spAutoFit/>
          </a:bodyPr>
          <a:lstStyle/>
          <a:p>
            <a:pPr marL="12700">
              <a:lnSpc>
                <a:spcPct val="100000"/>
              </a:lnSpc>
              <a:spcBef>
                <a:spcPts val="95"/>
              </a:spcBef>
            </a:pPr>
            <a:r>
              <a:rPr sz="700" b="1">
                <a:solidFill>
                  <a:srgbClr val="F1729D"/>
                </a:solidFill>
                <a:latin typeface="BIZ UDPGothic" panose="020B0400000000000000" pitchFamily="50" charset="-128"/>
                <a:ea typeface="BIZ UDPGothic" panose="020B0400000000000000" pitchFamily="50" charset="-128"/>
                <a:cs typeface="BIZ UDPGothic"/>
              </a:rPr>
              <a:t>補助金額 </a:t>
            </a:r>
            <a:r>
              <a:rPr lang="ja-JP" altLang="en-US" sz="700" b="1" smtClean="0">
                <a:solidFill>
                  <a:srgbClr val="F1729D"/>
                </a:solidFill>
                <a:latin typeface="BIZ UDPGothic" panose="020B0400000000000000" pitchFamily="50" charset="-128"/>
                <a:ea typeface="BIZ UDPGothic" panose="020B0400000000000000" pitchFamily="50" charset="-128"/>
                <a:cs typeface="BIZ UDPGothic"/>
              </a:rPr>
              <a:t> </a:t>
            </a:r>
            <a:r>
              <a:rPr sz="1050" baseline="3968" smtClean="0">
                <a:solidFill>
                  <a:srgbClr val="F1729D"/>
                </a:solidFill>
                <a:latin typeface="BIZ UDPGothic" panose="020B0400000000000000" pitchFamily="50" charset="-128"/>
                <a:ea typeface="BIZ UDPGothic" panose="020B0400000000000000" pitchFamily="50" charset="-128"/>
                <a:cs typeface="PMingLiU"/>
              </a:rPr>
              <a:t>［</a:t>
            </a:r>
            <a:r>
              <a:rPr lang="en-US" altLang="ja-JP" sz="1050" baseline="3968">
                <a:solidFill>
                  <a:srgbClr val="F1729D"/>
                </a:solidFill>
                <a:latin typeface="BIZ UDPGothic" panose="020B0400000000000000" pitchFamily="50" charset="-128"/>
                <a:ea typeface="BIZ UDPGothic" panose="020B0400000000000000" pitchFamily="50" charset="-128"/>
                <a:cs typeface="PMingLiU"/>
              </a:rPr>
              <a:t>76</a:t>
            </a:r>
            <a:r>
              <a:rPr lang="en-US" altLang="ja-JP" sz="1050" baseline="3968" smtClean="0">
                <a:solidFill>
                  <a:srgbClr val="F1729D"/>
                </a:solidFill>
                <a:latin typeface="BIZ UDPGothic" panose="020B0400000000000000" pitchFamily="50" charset="-128"/>
                <a:ea typeface="BIZ UDPGothic" panose="020B0400000000000000" pitchFamily="50" charset="-128"/>
                <a:cs typeface="PMingLiU"/>
              </a:rPr>
              <a:t>,</a:t>
            </a:r>
            <a:r>
              <a:rPr sz="1050" baseline="3968" smtClean="0">
                <a:solidFill>
                  <a:srgbClr val="F1729D"/>
                </a:solidFill>
                <a:latin typeface="BIZ UDPGothic" panose="020B0400000000000000" pitchFamily="50" charset="-128"/>
                <a:ea typeface="BIZ UDPGothic" panose="020B0400000000000000" pitchFamily="50" charset="-128"/>
                <a:cs typeface="PMingLiU"/>
              </a:rPr>
              <a:t>800</a:t>
            </a:r>
            <a:r>
              <a:rPr sz="1050" baseline="3968" dirty="0">
                <a:solidFill>
                  <a:srgbClr val="F1729D"/>
                </a:solidFill>
                <a:latin typeface="BIZ UDPGothic" panose="020B0400000000000000" pitchFamily="50" charset="-128"/>
                <a:ea typeface="BIZ UDPGothic" panose="020B0400000000000000" pitchFamily="50" charset="-128"/>
                <a:cs typeface="PMingLiU"/>
              </a:rPr>
              <a:t>円×2箇所］</a:t>
            </a:r>
            <a:endParaRPr sz="1050" baseline="3968">
              <a:latin typeface="BIZ UDPGothic" panose="020B0400000000000000" pitchFamily="50" charset="-128"/>
              <a:ea typeface="BIZ UDPGothic" panose="020B0400000000000000" pitchFamily="50" charset="-128"/>
              <a:cs typeface="PMingLiU"/>
            </a:endParaRPr>
          </a:p>
        </p:txBody>
      </p:sp>
      <p:sp>
        <p:nvSpPr>
          <p:cNvPr id="379" name="object 102"/>
          <p:cNvSpPr txBox="1"/>
          <p:nvPr/>
        </p:nvSpPr>
        <p:spPr>
          <a:xfrm>
            <a:off x="4197826" y="4383686"/>
            <a:ext cx="1350645" cy="430530"/>
          </a:xfrm>
          <a:prstGeom prst="rect">
            <a:avLst/>
          </a:prstGeom>
        </p:spPr>
        <p:txBody>
          <a:bodyPr vert="horz" wrap="square" lIns="0" tIns="13335" rIns="0" bIns="0" rtlCol="0">
            <a:spAutoFit/>
          </a:bodyPr>
          <a:lstStyle/>
          <a:p>
            <a:pPr marL="12700">
              <a:lnSpc>
                <a:spcPct val="100000"/>
              </a:lnSpc>
              <a:spcBef>
                <a:spcPts val="105"/>
              </a:spcBef>
            </a:pPr>
            <a:r>
              <a:rPr sz="2650" b="1" spc="110" dirty="0">
                <a:solidFill>
                  <a:srgbClr val="F1729D"/>
                </a:solidFill>
                <a:latin typeface="Calibri"/>
                <a:cs typeface="Calibri"/>
              </a:rPr>
              <a:t>153</a:t>
            </a:r>
            <a:r>
              <a:rPr sz="1800" b="1" i="1" spc="165" baseline="2314" dirty="0">
                <a:solidFill>
                  <a:srgbClr val="F1729D"/>
                </a:solidFill>
                <a:latin typeface="Times New Roman"/>
                <a:cs typeface="Times New Roman"/>
              </a:rPr>
              <a:t>,</a:t>
            </a:r>
            <a:r>
              <a:rPr sz="2650" b="1" spc="110" dirty="0">
                <a:solidFill>
                  <a:srgbClr val="F1729D"/>
                </a:solidFill>
                <a:latin typeface="Calibri"/>
                <a:cs typeface="Calibri"/>
              </a:rPr>
              <a:t>600</a:t>
            </a:r>
            <a:r>
              <a:rPr sz="1800" b="1" spc="-75" baseline="2314" dirty="0">
                <a:solidFill>
                  <a:srgbClr val="F1729D"/>
                </a:solidFill>
                <a:latin typeface="BIZ UDPGothic"/>
                <a:cs typeface="BIZ UDPGothic"/>
              </a:rPr>
              <a:t>円</a:t>
            </a:r>
            <a:endParaRPr sz="1800" baseline="2314" dirty="0">
              <a:latin typeface="BIZ UDPGothic"/>
              <a:cs typeface="BIZ UDPGothic"/>
            </a:endParaRPr>
          </a:p>
        </p:txBody>
      </p:sp>
      <p:sp>
        <p:nvSpPr>
          <p:cNvPr id="380" name="object 103"/>
          <p:cNvSpPr txBox="1"/>
          <p:nvPr/>
        </p:nvSpPr>
        <p:spPr>
          <a:xfrm>
            <a:off x="5413216" y="4469963"/>
            <a:ext cx="135255" cy="107950"/>
          </a:xfrm>
          <a:prstGeom prst="rect">
            <a:avLst/>
          </a:prstGeom>
        </p:spPr>
        <p:txBody>
          <a:bodyPr vert="horz" wrap="square" lIns="0" tIns="11430" rIns="0" bIns="0" rtlCol="0">
            <a:spAutoFit/>
          </a:bodyPr>
          <a:lstStyle/>
          <a:p>
            <a:pPr marL="12700">
              <a:lnSpc>
                <a:spcPct val="100000"/>
              </a:lnSpc>
              <a:spcBef>
                <a:spcPts val="90"/>
              </a:spcBef>
            </a:pPr>
            <a:r>
              <a:rPr sz="550" spc="-25" dirty="0">
                <a:solidFill>
                  <a:srgbClr val="F1729D"/>
                </a:solidFill>
                <a:latin typeface="PMingLiU"/>
                <a:cs typeface="PMingLiU"/>
              </a:rPr>
              <a:t>※1</a:t>
            </a:r>
            <a:endParaRPr sz="550" dirty="0">
              <a:latin typeface="PMingLiU"/>
              <a:cs typeface="PMingLiU"/>
            </a:endParaRPr>
          </a:p>
        </p:txBody>
      </p:sp>
      <p:sp>
        <p:nvSpPr>
          <p:cNvPr id="381" name="object 104"/>
          <p:cNvSpPr txBox="1"/>
          <p:nvPr/>
        </p:nvSpPr>
        <p:spPr>
          <a:xfrm>
            <a:off x="491600" y="6586117"/>
            <a:ext cx="257175" cy="173990"/>
          </a:xfrm>
          <a:prstGeom prst="rect">
            <a:avLst/>
          </a:prstGeom>
        </p:spPr>
        <p:txBody>
          <a:bodyPr vert="horz" wrap="square" lIns="0" tIns="15875" rIns="0" bIns="0" rtlCol="0">
            <a:spAutoFit/>
          </a:bodyPr>
          <a:lstStyle/>
          <a:p>
            <a:pPr marL="12700">
              <a:lnSpc>
                <a:spcPct val="100000"/>
              </a:lnSpc>
              <a:spcBef>
                <a:spcPts val="125"/>
              </a:spcBef>
            </a:pPr>
            <a:r>
              <a:rPr sz="950" spc="120" dirty="0">
                <a:solidFill>
                  <a:srgbClr val="231F20"/>
                </a:solidFill>
                <a:latin typeface="Calibri"/>
                <a:cs typeface="Calibri"/>
              </a:rPr>
              <a:t>+</a:t>
            </a:r>
            <a:r>
              <a:rPr sz="950" spc="400" dirty="0">
                <a:solidFill>
                  <a:srgbClr val="231F20"/>
                </a:solidFill>
                <a:latin typeface="Calibri"/>
                <a:cs typeface="Calibri"/>
              </a:rPr>
              <a:t> </a:t>
            </a:r>
            <a:r>
              <a:rPr sz="950" spc="70" dirty="0">
                <a:solidFill>
                  <a:srgbClr val="231F20"/>
                </a:solidFill>
                <a:latin typeface="Calibri"/>
                <a:cs typeface="Calibri"/>
              </a:rPr>
              <a:t>+</a:t>
            </a:r>
            <a:endParaRPr sz="950">
              <a:latin typeface="Calibri"/>
              <a:cs typeface="Calibri"/>
            </a:endParaRPr>
          </a:p>
        </p:txBody>
      </p:sp>
      <p:sp>
        <p:nvSpPr>
          <p:cNvPr id="382" name="object 105"/>
          <p:cNvSpPr txBox="1"/>
          <p:nvPr/>
        </p:nvSpPr>
        <p:spPr>
          <a:xfrm>
            <a:off x="429979" y="6602574"/>
            <a:ext cx="392430" cy="173990"/>
          </a:xfrm>
          <a:prstGeom prst="rect">
            <a:avLst/>
          </a:prstGeom>
        </p:spPr>
        <p:txBody>
          <a:bodyPr vert="horz" wrap="square" lIns="0" tIns="15875" rIns="0" bIns="0" rtlCol="0">
            <a:spAutoFit/>
          </a:bodyPr>
          <a:lstStyle/>
          <a:p>
            <a:pPr marL="12700">
              <a:lnSpc>
                <a:spcPct val="100000"/>
              </a:lnSpc>
              <a:spcBef>
                <a:spcPts val="125"/>
              </a:spcBef>
            </a:pPr>
            <a:r>
              <a:rPr sz="950" b="1" spc="75" dirty="0">
                <a:solidFill>
                  <a:srgbClr val="231F20"/>
                </a:solidFill>
                <a:latin typeface="Calibri"/>
                <a:cs typeface="Calibri"/>
              </a:rPr>
              <a:t>1</a:t>
            </a:r>
            <a:r>
              <a:rPr sz="950" b="1" spc="320" dirty="0">
                <a:solidFill>
                  <a:srgbClr val="231F20"/>
                </a:solidFill>
                <a:latin typeface="Calibri"/>
                <a:cs typeface="Calibri"/>
              </a:rPr>
              <a:t> </a:t>
            </a:r>
            <a:r>
              <a:rPr sz="950" b="1" spc="75" dirty="0">
                <a:solidFill>
                  <a:srgbClr val="231F20"/>
                </a:solidFill>
                <a:latin typeface="Calibri"/>
                <a:cs typeface="Calibri"/>
              </a:rPr>
              <a:t>2</a:t>
            </a:r>
            <a:r>
              <a:rPr sz="950" b="1" spc="434" dirty="0">
                <a:solidFill>
                  <a:srgbClr val="231F20"/>
                </a:solidFill>
                <a:latin typeface="Calibri"/>
                <a:cs typeface="Calibri"/>
              </a:rPr>
              <a:t> </a:t>
            </a:r>
            <a:r>
              <a:rPr sz="950" b="1" spc="15" dirty="0">
                <a:solidFill>
                  <a:srgbClr val="231F20"/>
                </a:solidFill>
                <a:latin typeface="Calibri"/>
                <a:cs typeface="Calibri"/>
              </a:rPr>
              <a:t>3</a:t>
            </a:r>
            <a:endParaRPr sz="950">
              <a:latin typeface="Calibri"/>
              <a:cs typeface="Calibri"/>
            </a:endParaRPr>
          </a:p>
        </p:txBody>
      </p:sp>
      <p:sp>
        <p:nvSpPr>
          <p:cNvPr id="383" name="object 106"/>
          <p:cNvSpPr txBox="1"/>
          <p:nvPr/>
        </p:nvSpPr>
        <p:spPr>
          <a:xfrm>
            <a:off x="816772" y="6634333"/>
            <a:ext cx="565150" cy="124460"/>
          </a:xfrm>
          <a:prstGeom prst="rect">
            <a:avLst/>
          </a:prstGeom>
        </p:spPr>
        <p:txBody>
          <a:bodyPr vert="horz" wrap="square" lIns="0" tIns="12700" rIns="0" bIns="0" rtlCol="0">
            <a:spAutoFit/>
          </a:bodyPr>
          <a:lstStyle/>
          <a:p>
            <a:pPr marL="12700">
              <a:lnSpc>
                <a:spcPct val="100000"/>
              </a:lnSpc>
              <a:spcBef>
                <a:spcPts val="100"/>
              </a:spcBef>
            </a:pPr>
            <a:r>
              <a:rPr sz="650" b="1" spc="-20" dirty="0">
                <a:solidFill>
                  <a:srgbClr val="231F20"/>
                </a:solidFill>
                <a:latin typeface="BIZ UDPGothic"/>
                <a:cs typeface="BIZ UDPGothic"/>
              </a:rPr>
              <a:t>のリフォームで</a:t>
            </a:r>
            <a:endParaRPr sz="650">
              <a:latin typeface="BIZ UDPGothic"/>
              <a:cs typeface="BIZ UDPGothic"/>
            </a:endParaRPr>
          </a:p>
        </p:txBody>
      </p:sp>
      <p:sp>
        <p:nvSpPr>
          <p:cNvPr id="385" name="object 108"/>
          <p:cNvSpPr txBox="1"/>
          <p:nvPr/>
        </p:nvSpPr>
        <p:spPr>
          <a:xfrm>
            <a:off x="1362046" y="6497479"/>
            <a:ext cx="1581064" cy="538609"/>
          </a:xfrm>
          <a:prstGeom prst="rect">
            <a:avLst/>
          </a:prstGeom>
        </p:spPr>
        <p:txBody>
          <a:bodyPr vert="horz" wrap="square" lIns="0" tIns="15240" rIns="0" bIns="0" rtlCol="0">
            <a:spAutoFit/>
          </a:bodyPr>
          <a:lstStyle/>
          <a:p>
            <a:pPr marL="12700">
              <a:lnSpc>
                <a:spcPct val="100000"/>
              </a:lnSpc>
              <a:spcBef>
                <a:spcPts val="120"/>
              </a:spcBef>
            </a:pPr>
            <a:r>
              <a:rPr sz="3400" b="1" smtClean="0">
                <a:solidFill>
                  <a:srgbClr val="231F20"/>
                </a:solidFill>
                <a:cs typeface="Calibri"/>
              </a:rPr>
              <a:t>348</a:t>
            </a:r>
            <a:r>
              <a:rPr lang="en-US" altLang="ja-JP" sz="3400" baseline="1915">
                <a:solidFill>
                  <a:srgbClr val="231F20"/>
                </a:solidFill>
                <a:latin typeface="Times New Roman" panose="02020603050405020304" pitchFamily="18" charset="0"/>
                <a:cs typeface="Times New Roman" panose="02020603050405020304" pitchFamily="18" charset="0"/>
              </a:rPr>
              <a:t>,</a:t>
            </a:r>
            <a:r>
              <a:rPr sz="3400" b="1" smtClean="0">
                <a:solidFill>
                  <a:srgbClr val="231F20"/>
                </a:solidFill>
                <a:cs typeface="Calibri"/>
              </a:rPr>
              <a:t>800</a:t>
            </a:r>
            <a:endParaRPr sz="3400" dirty="0">
              <a:cs typeface="Calibri"/>
            </a:endParaRPr>
          </a:p>
        </p:txBody>
      </p:sp>
      <p:sp>
        <p:nvSpPr>
          <p:cNvPr id="386" name="object 109"/>
          <p:cNvSpPr txBox="1"/>
          <p:nvPr/>
        </p:nvSpPr>
        <p:spPr>
          <a:xfrm>
            <a:off x="3016744" y="6570460"/>
            <a:ext cx="393700" cy="198755"/>
          </a:xfrm>
          <a:prstGeom prst="rect">
            <a:avLst/>
          </a:prstGeom>
        </p:spPr>
        <p:txBody>
          <a:bodyPr vert="horz" wrap="square" lIns="0" tIns="16510" rIns="0" bIns="0" rtlCol="0">
            <a:spAutoFit/>
          </a:bodyPr>
          <a:lstStyle/>
          <a:p>
            <a:pPr marL="12700">
              <a:lnSpc>
                <a:spcPct val="100000"/>
              </a:lnSpc>
              <a:spcBef>
                <a:spcPts val="130"/>
              </a:spcBef>
            </a:pPr>
            <a:r>
              <a:rPr sz="1100" b="1" spc="-100" dirty="0">
                <a:solidFill>
                  <a:srgbClr val="231F20"/>
                </a:solidFill>
                <a:latin typeface="BIZ UDPGothic"/>
                <a:cs typeface="BIZ UDPGothic"/>
              </a:rPr>
              <a:t>戻って</a:t>
            </a:r>
            <a:endParaRPr sz="1100" dirty="0">
              <a:latin typeface="BIZ UDPGothic"/>
              <a:cs typeface="BIZ UDPGothic"/>
            </a:endParaRPr>
          </a:p>
        </p:txBody>
      </p:sp>
      <p:sp>
        <p:nvSpPr>
          <p:cNvPr id="387" name="object 110"/>
          <p:cNvSpPr txBox="1"/>
          <p:nvPr/>
        </p:nvSpPr>
        <p:spPr>
          <a:xfrm>
            <a:off x="2750784" y="6667167"/>
            <a:ext cx="750937" cy="266740"/>
          </a:xfrm>
          <a:prstGeom prst="rect">
            <a:avLst/>
          </a:prstGeom>
        </p:spPr>
        <p:txBody>
          <a:bodyPr vert="horz" wrap="square" lIns="0" tIns="12700" rIns="0" bIns="0" rtlCol="0">
            <a:spAutoFit/>
          </a:bodyPr>
          <a:lstStyle/>
          <a:p>
            <a:pPr marL="12700">
              <a:spcBef>
                <a:spcPts val="100"/>
              </a:spcBef>
            </a:pPr>
            <a:r>
              <a:rPr sz="2175" b="1" spc="165" baseline="1915" smtClean="0">
                <a:solidFill>
                  <a:srgbClr val="231F20"/>
                </a:solidFill>
                <a:latin typeface="BIZ UDPGothic"/>
                <a:cs typeface="BIZ UDPGothic"/>
              </a:rPr>
              <a:t>円</a:t>
            </a:r>
            <a:r>
              <a:rPr lang="ja-JP" altLang="en-US" sz="2175" b="1" spc="165" baseline="1915">
                <a:solidFill>
                  <a:srgbClr val="231F20"/>
                </a:solidFill>
                <a:latin typeface="BIZ UDPGothic"/>
                <a:cs typeface="BIZ UDPGothic"/>
              </a:rPr>
              <a:t> </a:t>
            </a:r>
            <a:r>
              <a:rPr lang="ja-JP" altLang="en-US" sz="1650" b="1" spc="-67" baseline="2525" smtClean="0">
                <a:solidFill>
                  <a:srgbClr val="231F20"/>
                </a:solidFill>
                <a:latin typeface="BIZ UDPGothic" panose="020B0400000000000000" pitchFamily="50" charset="-128"/>
                <a:ea typeface="BIZ UDPGothic" panose="020B0400000000000000" pitchFamily="50" charset="-128"/>
                <a:cs typeface="BIZ UDPGothic"/>
              </a:rPr>
              <a:t>くる</a:t>
            </a:r>
            <a:r>
              <a:rPr lang="en-US" altLang="ja-JP" sz="1650" b="1" spc="-67" baseline="2525">
                <a:solidFill>
                  <a:srgbClr val="231F20"/>
                </a:solidFill>
                <a:latin typeface="BIZ UDPGothic" panose="020B0400000000000000" pitchFamily="50" charset="-128"/>
                <a:ea typeface="BIZ UDPGothic" panose="020B0400000000000000" pitchFamily="50" charset="-128"/>
                <a:cs typeface="BIZ UDPGothic"/>
              </a:rPr>
              <a:t>!!</a:t>
            </a:r>
            <a:endParaRPr lang="ja-JP" altLang="en-US" sz="1650" b="1" dirty="0">
              <a:latin typeface="BIZ UDPGothic" panose="020B0400000000000000" pitchFamily="50" charset="-128"/>
              <a:ea typeface="BIZ UDPGothic" panose="020B0400000000000000" pitchFamily="50" charset="-128"/>
              <a:cs typeface="Kozuka Gothic Pro H"/>
            </a:endParaRPr>
          </a:p>
        </p:txBody>
      </p:sp>
      <p:sp>
        <p:nvSpPr>
          <p:cNvPr id="388" name="object 111"/>
          <p:cNvSpPr txBox="1"/>
          <p:nvPr/>
        </p:nvSpPr>
        <p:spPr>
          <a:xfrm>
            <a:off x="429273" y="6738381"/>
            <a:ext cx="941069"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231F20"/>
                </a:solidFill>
                <a:latin typeface="BIZ UDPGothic"/>
                <a:cs typeface="BIZ UDPGothic"/>
              </a:rPr>
              <a:t>補助金額合計</a:t>
            </a:r>
            <a:endParaRPr sz="1200">
              <a:latin typeface="BIZ UDPGothic"/>
              <a:cs typeface="BIZ UDPGothic"/>
            </a:endParaRPr>
          </a:p>
        </p:txBody>
      </p:sp>
      <p:sp>
        <p:nvSpPr>
          <p:cNvPr id="389" name="object 112"/>
          <p:cNvSpPr txBox="1"/>
          <p:nvPr/>
        </p:nvSpPr>
        <p:spPr>
          <a:xfrm>
            <a:off x="2837419" y="6627517"/>
            <a:ext cx="164624" cy="89127"/>
          </a:xfrm>
          <a:prstGeom prst="rect">
            <a:avLst/>
          </a:prstGeom>
        </p:spPr>
        <p:txBody>
          <a:bodyPr vert="horz" wrap="square" lIns="0" tIns="12065" rIns="0" bIns="0" rtlCol="0">
            <a:spAutoFit/>
          </a:bodyPr>
          <a:lstStyle/>
          <a:p>
            <a:pPr marL="12700">
              <a:lnSpc>
                <a:spcPct val="100000"/>
              </a:lnSpc>
              <a:spcBef>
                <a:spcPts val="95"/>
              </a:spcBef>
            </a:pPr>
            <a:r>
              <a:rPr sz="500" spc="-25" dirty="0">
                <a:solidFill>
                  <a:srgbClr val="231F20"/>
                </a:solidFill>
                <a:latin typeface="PMingLiU"/>
                <a:ea typeface="BIZ UDPGothic" panose="020B0400000000000000" pitchFamily="50" charset="-128"/>
                <a:cs typeface="PMingLiU"/>
              </a:rPr>
              <a:t>※1</a:t>
            </a:r>
            <a:endParaRPr sz="500" dirty="0">
              <a:latin typeface="PMingLiU"/>
              <a:ea typeface="BIZ UDPGothic" panose="020B0400000000000000" pitchFamily="50" charset="-128"/>
              <a:cs typeface="PMingLiU"/>
            </a:endParaRPr>
          </a:p>
        </p:txBody>
      </p:sp>
      <p:sp>
        <p:nvSpPr>
          <p:cNvPr id="390" name="object 113"/>
          <p:cNvSpPr txBox="1"/>
          <p:nvPr/>
        </p:nvSpPr>
        <p:spPr>
          <a:xfrm>
            <a:off x="4981913" y="5325562"/>
            <a:ext cx="2460287" cy="96820"/>
          </a:xfrm>
          <a:prstGeom prst="rect">
            <a:avLst/>
          </a:prstGeom>
        </p:spPr>
        <p:txBody>
          <a:bodyPr vert="horz" wrap="square" lIns="0" tIns="14604" rIns="0" bIns="0" rtlCol="0">
            <a:spAutoFit/>
          </a:bodyPr>
          <a:lstStyle/>
          <a:p>
            <a:pPr marL="12700">
              <a:lnSpc>
                <a:spcPct val="100000"/>
              </a:lnSpc>
              <a:spcBef>
                <a:spcPts val="114"/>
              </a:spcBef>
            </a:pPr>
            <a:r>
              <a:rPr sz="500" spc="70" dirty="0">
                <a:solidFill>
                  <a:srgbClr val="231F20"/>
                </a:solidFill>
                <a:latin typeface="BIZ UDPGothic" panose="020B0400000000000000" pitchFamily="50" charset="-128"/>
                <a:ea typeface="BIZ UDPGothic" panose="020B0400000000000000" pitchFamily="50" charset="-128"/>
                <a:cs typeface="PMingLiU"/>
              </a:rPr>
              <a:t>＊198</a:t>
            </a:r>
            <a:r>
              <a:rPr sz="800" spc="104" baseline="5050" dirty="0">
                <a:solidFill>
                  <a:srgbClr val="231F20"/>
                </a:solidFill>
                <a:latin typeface="BIZ UDPGothic" panose="020B0400000000000000" pitchFamily="50" charset="-128"/>
                <a:ea typeface="BIZ UDPGothic" panose="020B0400000000000000" pitchFamily="50" charset="-128"/>
                <a:cs typeface="PMingLiU"/>
              </a:rPr>
              <a:t>,</a:t>
            </a:r>
            <a:r>
              <a:rPr sz="500" spc="70" dirty="0">
                <a:solidFill>
                  <a:srgbClr val="231F20"/>
                </a:solidFill>
                <a:latin typeface="BIZ UDPGothic" panose="020B0400000000000000" pitchFamily="50" charset="-128"/>
                <a:ea typeface="BIZ UDPGothic" panose="020B0400000000000000" pitchFamily="50" charset="-128"/>
                <a:cs typeface="PMingLiU"/>
              </a:rPr>
              <a:t>400</a:t>
            </a:r>
            <a:r>
              <a:rPr sz="500" spc="60" dirty="0">
                <a:solidFill>
                  <a:srgbClr val="231F20"/>
                </a:solidFill>
                <a:latin typeface="BIZ UDPGothic" panose="020B0400000000000000" pitchFamily="50" charset="-128"/>
                <a:ea typeface="BIZ UDPGothic" panose="020B0400000000000000" pitchFamily="50" charset="-128"/>
                <a:cs typeface="PMingLiU"/>
              </a:rPr>
              <a:t>円</a:t>
            </a:r>
            <a:r>
              <a:rPr sz="800" spc="120" baseline="5050" dirty="0">
                <a:solidFill>
                  <a:srgbClr val="231F20"/>
                </a:solidFill>
                <a:latin typeface="BIZ UDPGothic" panose="020B0400000000000000" pitchFamily="50" charset="-128"/>
                <a:ea typeface="BIZ UDPGothic" panose="020B0400000000000000" pitchFamily="50" charset="-128"/>
                <a:cs typeface="PMingLiU"/>
              </a:rPr>
              <a:t>+</a:t>
            </a:r>
            <a:r>
              <a:rPr sz="500" spc="80" dirty="0">
                <a:solidFill>
                  <a:srgbClr val="231F20"/>
                </a:solidFill>
                <a:latin typeface="BIZ UDPGothic" panose="020B0400000000000000" pitchFamily="50" charset="-128"/>
                <a:ea typeface="BIZ UDPGothic" panose="020B0400000000000000" pitchFamily="50" charset="-128"/>
                <a:cs typeface="PMingLiU"/>
              </a:rPr>
              <a:t>153</a:t>
            </a:r>
            <a:r>
              <a:rPr sz="800" spc="120" baseline="5050" dirty="0">
                <a:solidFill>
                  <a:srgbClr val="231F20"/>
                </a:solidFill>
                <a:latin typeface="BIZ UDPGothic" panose="020B0400000000000000" pitchFamily="50" charset="-128"/>
                <a:ea typeface="BIZ UDPGothic" panose="020B0400000000000000" pitchFamily="50" charset="-128"/>
                <a:cs typeface="PMingLiU"/>
              </a:rPr>
              <a:t>,</a:t>
            </a:r>
            <a:r>
              <a:rPr sz="500" spc="80" dirty="0">
                <a:solidFill>
                  <a:srgbClr val="231F20"/>
                </a:solidFill>
                <a:latin typeface="BIZ UDPGothic" panose="020B0400000000000000" pitchFamily="50" charset="-128"/>
                <a:ea typeface="BIZ UDPGothic" panose="020B0400000000000000" pitchFamily="50" charset="-128"/>
                <a:cs typeface="PMingLiU"/>
              </a:rPr>
              <a:t>600</a:t>
            </a:r>
            <a:r>
              <a:rPr sz="500" dirty="0">
                <a:solidFill>
                  <a:srgbClr val="231F20"/>
                </a:solidFill>
                <a:latin typeface="BIZ UDPGothic" panose="020B0400000000000000" pitchFamily="50" charset="-128"/>
                <a:ea typeface="BIZ UDPGothic" panose="020B0400000000000000" pitchFamily="50" charset="-128"/>
                <a:cs typeface="PMingLiU"/>
              </a:rPr>
              <a:t>円</a:t>
            </a:r>
            <a:r>
              <a:rPr sz="500" spc="85" dirty="0">
                <a:solidFill>
                  <a:srgbClr val="231F20"/>
                </a:solidFill>
                <a:latin typeface="BIZ UDPGothic" panose="020B0400000000000000" pitchFamily="50" charset="-128"/>
                <a:ea typeface="BIZ UDPGothic" panose="020B0400000000000000" pitchFamily="50" charset="-128"/>
                <a:cs typeface="PMingLiU"/>
              </a:rPr>
              <a:t>＝352</a:t>
            </a:r>
            <a:r>
              <a:rPr sz="800" spc="127" baseline="5050" dirty="0">
                <a:solidFill>
                  <a:srgbClr val="231F20"/>
                </a:solidFill>
                <a:latin typeface="BIZ UDPGothic" panose="020B0400000000000000" pitchFamily="50" charset="-128"/>
                <a:ea typeface="BIZ UDPGothic" panose="020B0400000000000000" pitchFamily="50" charset="-128"/>
                <a:cs typeface="PMingLiU"/>
              </a:rPr>
              <a:t>,</a:t>
            </a:r>
            <a:r>
              <a:rPr sz="500" spc="85" dirty="0">
                <a:solidFill>
                  <a:srgbClr val="231F20"/>
                </a:solidFill>
                <a:latin typeface="BIZ UDPGothic" panose="020B0400000000000000" pitchFamily="50" charset="-128"/>
                <a:ea typeface="BIZ UDPGothic" panose="020B0400000000000000" pitchFamily="50" charset="-128"/>
                <a:cs typeface="PMingLiU"/>
              </a:rPr>
              <a:t>000</a:t>
            </a:r>
            <a:r>
              <a:rPr sz="500" dirty="0">
                <a:solidFill>
                  <a:srgbClr val="231F20"/>
                </a:solidFill>
                <a:latin typeface="BIZ UDPGothic" panose="020B0400000000000000" pitchFamily="50" charset="-128"/>
                <a:ea typeface="BIZ UDPGothic" panose="020B0400000000000000" pitchFamily="50" charset="-128"/>
                <a:cs typeface="PMingLiU"/>
              </a:rPr>
              <a:t>円</a:t>
            </a:r>
            <a:r>
              <a:rPr sz="500" b="1" spc="-25">
                <a:solidFill>
                  <a:srgbClr val="231F20"/>
                </a:solidFill>
                <a:latin typeface="BIZ UDPGothic" panose="020B0400000000000000" pitchFamily="50" charset="-128"/>
                <a:ea typeface="BIZ UDPGothic" panose="020B0400000000000000" pitchFamily="50" charset="-128"/>
                <a:cs typeface="BIZ UDPGothic"/>
              </a:rPr>
              <a:t>＞</a:t>
            </a:r>
            <a:r>
              <a:rPr sz="500" smtClean="0">
                <a:solidFill>
                  <a:srgbClr val="231F20"/>
                </a:solidFill>
                <a:latin typeface="BIZ UDPGothic" panose="020B0400000000000000" pitchFamily="50" charset="-128"/>
                <a:ea typeface="BIZ UDPGothic" panose="020B0400000000000000" pitchFamily="50" charset="-128"/>
                <a:cs typeface="PMingLiU"/>
              </a:rPr>
              <a:t>上限</a:t>
            </a:r>
            <a:r>
              <a:rPr lang="en-US" altLang="ja-JP" sz="500" spc="95">
                <a:solidFill>
                  <a:srgbClr val="231F20"/>
                </a:solidFill>
                <a:latin typeface="BIZ UDPGothic" panose="020B0400000000000000" pitchFamily="50" charset="-128"/>
                <a:ea typeface="BIZ UDPGothic" panose="020B0400000000000000" pitchFamily="50" charset="-128"/>
                <a:cs typeface="PMingLiU"/>
              </a:rPr>
              <a:t>350</a:t>
            </a:r>
            <a:r>
              <a:rPr sz="800" spc="142" baseline="5050" smtClean="0">
                <a:solidFill>
                  <a:srgbClr val="231F20"/>
                </a:solidFill>
                <a:latin typeface="BIZ UDPGothic" panose="020B0400000000000000" pitchFamily="50" charset="-128"/>
                <a:ea typeface="BIZ UDPGothic" panose="020B0400000000000000" pitchFamily="50" charset="-128"/>
                <a:cs typeface="PMingLiU"/>
              </a:rPr>
              <a:t>,</a:t>
            </a:r>
            <a:r>
              <a:rPr sz="500" spc="95" smtClean="0">
                <a:solidFill>
                  <a:srgbClr val="231F20"/>
                </a:solidFill>
                <a:latin typeface="BIZ UDPGothic" panose="020B0400000000000000" pitchFamily="50" charset="-128"/>
                <a:ea typeface="BIZ UDPGothic" panose="020B0400000000000000" pitchFamily="50" charset="-128"/>
                <a:cs typeface="PMingLiU"/>
              </a:rPr>
              <a:t>000</a:t>
            </a:r>
            <a:r>
              <a:rPr sz="500" spc="-50" dirty="0">
                <a:solidFill>
                  <a:srgbClr val="231F20"/>
                </a:solidFill>
                <a:latin typeface="BIZ UDPGothic" panose="020B0400000000000000" pitchFamily="50" charset="-128"/>
                <a:ea typeface="BIZ UDPGothic" panose="020B0400000000000000" pitchFamily="50" charset="-128"/>
                <a:cs typeface="PMingLiU"/>
              </a:rPr>
              <a:t>円</a:t>
            </a:r>
            <a:endParaRPr sz="500" dirty="0">
              <a:latin typeface="BIZ UDPGothic" panose="020B0400000000000000" pitchFamily="50" charset="-128"/>
              <a:ea typeface="BIZ UDPGothic" panose="020B0400000000000000" pitchFamily="50" charset="-128"/>
              <a:cs typeface="PMingLiU"/>
            </a:endParaRPr>
          </a:p>
        </p:txBody>
      </p:sp>
      <p:sp>
        <p:nvSpPr>
          <p:cNvPr id="391" name="object 114"/>
          <p:cNvSpPr txBox="1"/>
          <p:nvPr/>
        </p:nvSpPr>
        <p:spPr>
          <a:xfrm>
            <a:off x="5138270" y="4843453"/>
            <a:ext cx="1595118" cy="538609"/>
          </a:xfrm>
          <a:prstGeom prst="rect">
            <a:avLst/>
          </a:prstGeom>
        </p:spPr>
        <p:txBody>
          <a:bodyPr vert="horz" wrap="square" lIns="0" tIns="15240" rIns="0" bIns="0" rtlCol="0">
            <a:spAutoFit/>
          </a:bodyPr>
          <a:lstStyle/>
          <a:p>
            <a:pPr marL="12700">
              <a:lnSpc>
                <a:spcPct val="100000"/>
              </a:lnSpc>
              <a:spcBef>
                <a:spcPts val="120"/>
              </a:spcBef>
            </a:pPr>
            <a:r>
              <a:rPr sz="3400" b="1" dirty="0">
                <a:solidFill>
                  <a:srgbClr val="231F20"/>
                </a:solidFill>
                <a:latin typeface="Calibri"/>
                <a:cs typeface="Calibri"/>
              </a:rPr>
              <a:t>350</a:t>
            </a:r>
            <a:r>
              <a:rPr sz="3400" baseline="1915" dirty="0">
                <a:solidFill>
                  <a:srgbClr val="231F20"/>
                </a:solidFill>
                <a:latin typeface="Times New Roman" panose="02020603050405020304" pitchFamily="18" charset="0"/>
                <a:cs typeface="Times New Roman" panose="02020603050405020304" pitchFamily="18" charset="0"/>
              </a:rPr>
              <a:t>,</a:t>
            </a:r>
            <a:r>
              <a:rPr sz="3400" b="1" dirty="0">
                <a:solidFill>
                  <a:srgbClr val="231F20"/>
                </a:solidFill>
                <a:latin typeface="Calibri"/>
                <a:cs typeface="Calibri"/>
              </a:rPr>
              <a:t>000</a:t>
            </a:r>
            <a:endParaRPr sz="3400" dirty="0">
              <a:latin typeface="Calibri"/>
              <a:cs typeface="Calibri"/>
            </a:endParaRPr>
          </a:p>
        </p:txBody>
      </p:sp>
      <p:sp>
        <p:nvSpPr>
          <p:cNvPr id="392" name="object 115"/>
          <p:cNvSpPr txBox="1"/>
          <p:nvPr/>
        </p:nvSpPr>
        <p:spPr>
          <a:xfrm>
            <a:off x="6780042" y="4967874"/>
            <a:ext cx="393700" cy="185948"/>
          </a:xfrm>
          <a:prstGeom prst="rect">
            <a:avLst/>
          </a:prstGeom>
        </p:spPr>
        <p:txBody>
          <a:bodyPr vert="horz" wrap="square" lIns="0" tIns="16510" rIns="0" bIns="0" rtlCol="0">
            <a:spAutoFit/>
          </a:bodyPr>
          <a:lstStyle/>
          <a:p>
            <a:pPr marL="12700">
              <a:lnSpc>
                <a:spcPct val="100000"/>
              </a:lnSpc>
              <a:spcBef>
                <a:spcPts val="130"/>
              </a:spcBef>
            </a:pPr>
            <a:r>
              <a:rPr sz="1100" b="1" spc="-100" dirty="0">
                <a:solidFill>
                  <a:srgbClr val="231F20"/>
                </a:solidFill>
                <a:latin typeface="BIZ UDPGothic"/>
                <a:cs typeface="BIZ UDPGothic"/>
              </a:rPr>
              <a:t>戻って</a:t>
            </a:r>
            <a:endParaRPr sz="1100" b="1">
              <a:latin typeface="BIZ UDPGothic"/>
              <a:cs typeface="BIZ UDPGothic"/>
            </a:endParaRPr>
          </a:p>
        </p:txBody>
      </p:sp>
      <p:sp>
        <p:nvSpPr>
          <p:cNvPr id="393" name="object 116"/>
          <p:cNvSpPr txBox="1"/>
          <p:nvPr/>
        </p:nvSpPr>
        <p:spPr>
          <a:xfrm>
            <a:off x="6553960" y="5068955"/>
            <a:ext cx="794919" cy="266740"/>
          </a:xfrm>
          <a:prstGeom prst="rect">
            <a:avLst/>
          </a:prstGeom>
        </p:spPr>
        <p:txBody>
          <a:bodyPr vert="horz" wrap="square" lIns="0" tIns="12700" rIns="0" bIns="0" rtlCol="0">
            <a:spAutoFit/>
          </a:bodyPr>
          <a:lstStyle/>
          <a:p>
            <a:pPr marL="12700">
              <a:spcBef>
                <a:spcPts val="100"/>
              </a:spcBef>
            </a:pPr>
            <a:r>
              <a:rPr sz="2175" b="1" spc="127" baseline="1915" smtClean="0">
                <a:solidFill>
                  <a:srgbClr val="231F20"/>
                </a:solidFill>
                <a:latin typeface="BIZ UDPGothic"/>
                <a:cs typeface="BIZ UDPGothic"/>
              </a:rPr>
              <a:t>円</a:t>
            </a:r>
            <a:r>
              <a:rPr lang="ja-JP" altLang="en-US" sz="1100" b="1" spc="127" baseline="1915">
                <a:solidFill>
                  <a:srgbClr val="231F20"/>
                </a:solidFill>
                <a:latin typeface="BIZ UDPGothic"/>
                <a:cs typeface="BIZ UDPGothic"/>
              </a:rPr>
              <a:t> </a:t>
            </a:r>
            <a:r>
              <a:rPr sz="1650" b="1" spc="-67" baseline="2525" smtClean="0">
                <a:solidFill>
                  <a:srgbClr val="231F20"/>
                </a:solidFill>
                <a:latin typeface="BIZ UDPGothic"/>
                <a:cs typeface="BIZ UDPGothic"/>
              </a:rPr>
              <a:t>くる</a:t>
            </a:r>
            <a:r>
              <a:rPr lang="en-US" altLang="ja-JP" sz="1650" b="1" spc="-67" baseline="2525" smtClean="0">
                <a:solidFill>
                  <a:srgbClr val="231F20"/>
                </a:solidFill>
                <a:latin typeface="BIZ UDPGothic"/>
                <a:cs typeface="BIZ UDPGothic"/>
              </a:rPr>
              <a:t>!!</a:t>
            </a:r>
            <a:endParaRPr sz="1250" b="1" dirty="0">
              <a:latin typeface="Kozuka Gothic Pro H"/>
              <a:cs typeface="Kozuka Gothic Pro H"/>
            </a:endParaRPr>
          </a:p>
        </p:txBody>
      </p:sp>
      <p:sp>
        <p:nvSpPr>
          <p:cNvPr id="394" name="object 117"/>
          <p:cNvSpPr txBox="1"/>
          <p:nvPr/>
        </p:nvSpPr>
        <p:spPr>
          <a:xfrm>
            <a:off x="4141546" y="4943528"/>
            <a:ext cx="1101014" cy="336631"/>
          </a:xfrm>
          <a:prstGeom prst="rect">
            <a:avLst/>
          </a:prstGeom>
        </p:spPr>
        <p:txBody>
          <a:bodyPr vert="horz" wrap="square" lIns="0" tIns="15875" rIns="0" bIns="0" rtlCol="0">
            <a:spAutoFit/>
          </a:bodyPr>
          <a:lstStyle/>
          <a:p>
            <a:pPr marL="38735">
              <a:lnSpc>
                <a:spcPts val="1095"/>
              </a:lnSpc>
              <a:spcBef>
                <a:spcPts val="125"/>
              </a:spcBef>
            </a:pPr>
            <a:r>
              <a:rPr sz="950" b="1" dirty="0">
                <a:solidFill>
                  <a:srgbClr val="231F20"/>
                </a:solidFill>
                <a:latin typeface="Calibri"/>
                <a:cs typeface="Calibri"/>
              </a:rPr>
              <a:t>1</a:t>
            </a:r>
            <a:r>
              <a:rPr sz="1425" baseline="8771" dirty="0">
                <a:solidFill>
                  <a:srgbClr val="231F20"/>
                </a:solidFill>
                <a:latin typeface="Calibri"/>
                <a:cs typeface="Calibri"/>
              </a:rPr>
              <a:t>+</a:t>
            </a:r>
            <a:r>
              <a:rPr sz="950" b="1" dirty="0">
                <a:solidFill>
                  <a:srgbClr val="231F20"/>
                </a:solidFill>
                <a:latin typeface="Calibri"/>
                <a:cs typeface="Calibri"/>
              </a:rPr>
              <a:t>2</a:t>
            </a:r>
            <a:r>
              <a:rPr sz="975" b="1" baseline="4273" dirty="0">
                <a:solidFill>
                  <a:srgbClr val="231F20"/>
                </a:solidFill>
                <a:latin typeface="BIZ UDPGothic"/>
                <a:cs typeface="BIZ UDPGothic"/>
              </a:rPr>
              <a:t>のリフォームで</a:t>
            </a:r>
            <a:endParaRPr sz="975" baseline="4273" dirty="0">
              <a:latin typeface="BIZ UDPGothic"/>
              <a:cs typeface="BIZ UDPGothic"/>
            </a:endParaRPr>
          </a:p>
          <a:p>
            <a:pPr marL="38100">
              <a:lnSpc>
                <a:spcPts val="1395"/>
              </a:lnSpc>
            </a:pPr>
            <a:r>
              <a:rPr sz="1200" b="1" dirty="0">
                <a:solidFill>
                  <a:srgbClr val="231F20"/>
                </a:solidFill>
                <a:latin typeface="BIZ UDPGothic"/>
                <a:cs typeface="BIZ UDPGothic"/>
              </a:rPr>
              <a:t>補助金額合計</a:t>
            </a:r>
            <a:endParaRPr sz="1200" dirty="0">
              <a:latin typeface="BIZ UDPGothic"/>
              <a:cs typeface="BIZ UDPGothic"/>
            </a:endParaRPr>
          </a:p>
        </p:txBody>
      </p:sp>
      <p:sp>
        <p:nvSpPr>
          <p:cNvPr id="395" name="object 118"/>
          <p:cNvSpPr txBox="1"/>
          <p:nvPr/>
        </p:nvSpPr>
        <p:spPr>
          <a:xfrm>
            <a:off x="6638139" y="5018155"/>
            <a:ext cx="126364" cy="101600"/>
          </a:xfrm>
          <a:prstGeom prst="rect">
            <a:avLst/>
          </a:prstGeom>
        </p:spPr>
        <p:txBody>
          <a:bodyPr vert="horz" wrap="square" lIns="0" tIns="12065" rIns="0" bIns="0" rtlCol="0">
            <a:spAutoFit/>
          </a:bodyPr>
          <a:lstStyle/>
          <a:p>
            <a:pPr marL="12700">
              <a:lnSpc>
                <a:spcPct val="100000"/>
              </a:lnSpc>
              <a:spcBef>
                <a:spcPts val="95"/>
              </a:spcBef>
            </a:pPr>
            <a:r>
              <a:rPr sz="500" spc="-25" dirty="0">
                <a:solidFill>
                  <a:srgbClr val="231F20"/>
                </a:solidFill>
                <a:latin typeface="PMingLiU"/>
                <a:cs typeface="PMingLiU"/>
              </a:rPr>
              <a:t>※1</a:t>
            </a:r>
            <a:endParaRPr sz="500" dirty="0">
              <a:latin typeface="PMingLiU"/>
              <a:cs typeface="PMingLiU"/>
            </a:endParaRPr>
          </a:p>
        </p:txBody>
      </p:sp>
      <p:sp>
        <p:nvSpPr>
          <p:cNvPr id="396" name="object 119"/>
          <p:cNvSpPr txBox="1"/>
          <p:nvPr/>
        </p:nvSpPr>
        <p:spPr>
          <a:xfrm>
            <a:off x="364782" y="9316815"/>
            <a:ext cx="3434049" cy="474232"/>
          </a:xfrm>
          <a:prstGeom prst="rect">
            <a:avLst/>
          </a:prstGeom>
        </p:spPr>
        <p:txBody>
          <a:bodyPr vert="horz" wrap="square" lIns="0" tIns="12700" rIns="0" bIns="0" rtlCol="0">
            <a:spAutoFit/>
          </a:bodyPr>
          <a:lstStyle/>
          <a:p>
            <a:pPr marL="12700" marR="5080" indent="2540" algn="dist">
              <a:lnSpc>
                <a:spcPct val="118100"/>
              </a:lnSpc>
              <a:spcBef>
                <a:spcPts val="100"/>
              </a:spcBef>
            </a:pPr>
            <a:r>
              <a:rPr sz="600" b="1" smtClean="0">
                <a:solidFill>
                  <a:srgbClr val="231F20"/>
                </a:solidFill>
                <a:latin typeface="BIZ UDPGothic" panose="020B0400000000000000" pitchFamily="50" charset="-128"/>
                <a:ea typeface="BIZ UDPGothic" panose="020B0400000000000000" pitchFamily="50" charset="-128"/>
                <a:cs typeface="SimSun"/>
              </a:rPr>
              <a:t>●表示内容は</a:t>
            </a:r>
            <a:r>
              <a:rPr sz="600" b="1" dirty="0">
                <a:solidFill>
                  <a:srgbClr val="231F20"/>
                </a:solidFill>
                <a:latin typeface="BIZ UDPGothic" panose="020B0400000000000000" pitchFamily="50" charset="-128"/>
                <a:ea typeface="BIZ UDPGothic" panose="020B0400000000000000" pitchFamily="50" charset="-128"/>
                <a:cs typeface="SimSun"/>
              </a:rPr>
              <a:t>2023年5月時点のものです</a:t>
            </a:r>
            <a:r>
              <a:rPr sz="600" b="1">
                <a:solidFill>
                  <a:srgbClr val="231F20"/>
                </a:solidFill>
                <a:latin typeface="BIZ UDPGothic" panose="020B0400000000000000" pitchFamily="50" charset="-128"/>
                <a:ea typeface="BIZ UDPGothic" panose="020B0400000000000000" pitchFamily="50" charset="-128"/>
                <a:cs typeface="SimSun"/>
              </a:rPr>
              <a:t>。</a:t>
            </a:r>
            <a:r>
              <a:rPr sz="600" b="1" smtClean="0">
                <a:solidFill>
                  <a:srgbClr val="231F20"/>
                </a:solidFill>
                <a:latin typeface="BIZ UDPGothic" panose="020B0400000000000000" pitchFamily="50" charset="-128"/>
                <a:ea typeface="BIZ UDPGothic" panose="020B0400000000000000" pitchFamily="50" charset="-128"/>
                <a:cs typeface="SimSun"/>
              </a:rPr>
              <a:t>●改良のため予告なく商品の仕様を変更することがありますのであらかじめご了承ください</a:t>
            </a:r>
            <a:r>
              <a:rPr sz="600" b="1" smtClean="0">
                <a:solidFill>
                  <a:srgbClr val="231F20"/>
                </a:solidFill>
                <a:latin typeface="BIZ UDPGothic" panose="020B0400000000000000" pitchFamily="50" charset="-128"/>
                <a:ea typeface="BIZ UDPGothic" panose="020B0400000000000000" pitchFamily="50" charset="-128"/>
                <a:cs typeface="SimSun"/>
              </a:rPr>
              <a:t>。</a:t>
            </a:r>
            <a:r>
              <a:rPr sz="600" b="1" smtClean="0">
                <a:solidFill>
                  <a:srgbClr val="231F20"/>
                </a:solidFill>
                <a:latin typeface="BIZ UDPGothic" panose="020B0400000000000000" pitchFamily="50" charset="-128"/>
                <a:ea typeface="BIZ UDPGothic" panose="020B0400000000000000" pitchFamily="50" charset="-128"/>
                <a:cs typeface="SimSun"/>
              </a:rPr>
              <a:t>●商品の色は</a:t>
            </a:r>
            <a:r>
              <a:rPr sz="600" b="1" dirty="0">
                <a:solidFill>
                  <a:srgbClr val="231F20"/>
                </a:solidFill>
                <a:latin typeface="BIZ UDPGothic" panose="020B0400000000000000" pitchFamily="50" charset="-128"/>
                <a:ea typeface="BIZ UDPGothic" panose="020B0400000000000000" pitchFamily="50" charset="-128"/>
                <a:cs typeface="SimSun"/>
              </a:rPr>
              <a:t>、</a:t>
            </a:r>
            <a:r>
              <a:rPr sz="600" b="1">
                <a:solidFill>
                  <a:srgbClr val="231F20"/>
                </a:solidFill>
                <a:latin typeface="BIZ UDPGothic" panose="020B0400000000000000" pitchFamily="50" charset="-128"/>
                <a:ea typeface="BIZ UDPGothic" panose="020B0400000000000000" pitchFamily="50" charset="-128"/>
                <a:cs typeface="SimSun"/>
              </a:rPr>
              <a:t>印刷特性上実物と多少差が出ます</a:t>
            </a:r>
            <a:r>
              <a:rPr sz="600" b="1" smtClean="0">
                <a:solidFill>
                  <a:srgbClr val="231F20"/>
                </a:solidFill>
                <a:latin typeface="BIZ UDPGothic" panose="020B0400000000000000" pitchFamily="50" charset="-128"/>
                <a:ea typeface="BIZ UDPGothic" panose="020B0400000000000000" pitchFamily="50" charset="-128"/>
                <a:cs typeface="SimSun"/>
              </a:rPr>
              <a:t>。ご了承くだ</a:t>
            </a:r>
            <a:endParaRPr lang="en-US" sz="600" b="1" smtClean="0">
              <a:solidFill>
                <a:srgbClr val="231F20"/>
              </a:solidFill>
              <a:latin typeface="BIZ UDPGothic" panose="020B0400000000000000" pitchFamily="50" charset="-128"/>
              <a:ea typeface="BIZ UDPGothic" panose="020B0400000000000000" pitchFamily="50" charset="-128"/>
              <a:cs typeface="SimSun"/>
            </a:endParaRPr>
          </a:p>
          <a:p>
            <a:pPr marL="12700" marR="5080" indent="2540" algn="dist">
              <a:lnSpc>
                <a:spcPct val="118100"/>
              </a:lnSpc>
              <a:spcBef>
                <a:spcPts val="100"/>
              </a:spcBef>
            </a:pPr>
            <a:r>
              <a:rPr lang="ja-JP" altLang="en-US" sz="600" b="1" smtClean="0">
                <a:solidFill>
                  <a:srgbClr val="231F20"/>
                </a:solidFill>
                <a:latin typeface="BIZ UDPGothic" panose="020B0400000000000000" pitchFamily="50" charset="-128"/>
                <a:ea typeface="BIZ UDPGothic" panose="020B0400000000000000" pitchFamily="50" charset="-128"/>
                <a:cs typeface="SimSun"/>
              </a:rPr>
              <a:t>さい。</a:t>
            </a:r>
            <a:r>
              <a:rPr lang="ja-JP" altLang="en-US" sz="600" b="1" smtClean="0">
                <a:solidFill>
                  <a:srgbClr val="231F20"/>
                </a:solidFill>
                <a:latin typeface="BIZ UDPGothic" panose="020B0400000000000000" pitchFamily="50" charset="-128"/>
                <a:ea typeface="BIZ UDPGothic" panose="020B0400000000000000" pitchFamily="50" charset="-128"/>
                <a:cs typeface="PMingLiU"/>
              </a:rPr>
              <a:t>●</a:t>
            </a:r>
            <a:r>
              <a:rPr lang="ja-JP" altLang="en-US" sz="600" b="1" dirty="0">
                <a:solidFill>
                  <a:srgbClr val="231F20"/>
                </a:solidFill>
                <a:latin typeface="BIZ UDPGothic" panose="020B0400000000000000" pitchFamily="50" charset="-128"/>
                <a:ea typeface="BIZ UDPGothic" panose="020B0400000000000000" pitchFamily="50" charset="-128"/>
                <a:cs typeface="PMingLiU"/>
              </a:rPr>
              <a:t>本紙上で使用する「マドリモ」、「</a:t>
            </a:r>
            <a:r>
              <a:rPr lang="ja-JP" altLang="en-US" sz="600" b="1" dirty="0" smtClean="0">
                <a:solidFill>
                  <a:srgbClr val="231F20"/>
                </a:solidFill>
                <a:latin typeface="BIZ UDPGothic" panose="020B0400000000000000" pitchFamily="50" charset="-128"/>
                <a:ea typeface="BIZ UDPGothic" panose="020B0400000000000000" pitchFamily="50" charset="-128"/>
                <a:cs typeface="PMingLiU"/>
              </a:rPr>
              <a:t>かんたん マドリモ</a:t>
            </a:r>
            <a:r>
              <a:rPr lang="ja-JP" altLang="en-US" sz="600" b="1" dirty="0">
                <a:solidFill>
                  <a:srgbClr val="231F20"/>
                </a:solidFill>
                <a:latin typeface="BIZ UDPGothic" panose="020B0400000000000000" pitchFamily="50" charset="-128"/>
                <a:ea typeface="BIZ UDPGothic" panose="020B0400000000000000" pitchFamily="50" charset="-128"/>
                <a:cs typeface="PMingLiU"/>
              </a:rPr>
              <a:t>」、「ドアリモ」、「</a:t>
            </a:r>
            <a:r>
              <a:rPr lang="ja-JP" altLang="en-US" sz="600" b="1" dirty="0" smtClean="0">
                <a:solidFill>
                  <a:srgbClr val="231F20"/>
                </a:solidFill>
                <a:latin typeface="BIZ UDPGothic" panose="020B0400000000000000" pitchFamily="50" charset="-128"/>
                <a:ea typeface="BIZ UDPGothic" panose="020B0400000000000000" pitchFamily="50" charset="-128"/>
                <a:cs typeface="PMingLiU"/>
              </a:rPr>
              <a:t>かんたん ドアリモ</a:t>
            </a:r>
            <a:r>
              <a:rPr lang="ja-JP" altLang="en-US" sz="600" b="1" dirty="0">
                <a:solidFill>
                  <a:srgbClr val="231F20"/>
                </a:solidFill>
                <a:latin typeface="BIZ UDPGothic" panose="020B0400000000000000" pitchFamily="50" charset="-128"/>
                <a:ea typeface="BIZ UDPGothic" panose="020B0400000000000000" pitchFamily="50" charset="-128"/>
                <a:cs typeface="PMingLiU"/>
              </a:rPr>
              <a:t>」</a:t>
            </a:r>
            <a:r>
              <a:rPr lang="ja-JP" altLang="en-US" sz="600" b="1">
                <a:solidFill>
                  <a:srgbClr val="231F20"/>
                </a:solidFill>
                <a:latin typeface="BIZ UDPGothic" panose="020B0400000000000000" pitchFamily="50" charset="-128"/>
                <a:ea typeface="BIZ UDPGothic" panose="020B0400000000000000" pitchFamily="50" charset="-128"/>
                <a:cs typeface="PMingLiU"/>
              </a:rPr>
              <a:t>、</a:t>
            </a:r>
            <a:r>
              <a:rPr lang="ja-JP" altLang="en-US" sz="600" b="1" smtClean="0">
                <a:solidFill>
                  <a:srgbClr val="231F20"/>
                </a:solidFill>
                <a:latin typeface="BIZ UDPGothic" panose="020B0400000000000000" pitchFamily="50" charset="-128"/>
                <a:ea typeface="BIZ UDPGothic" panose="020B0400000000000000" pitchFamily="50" charset="-128"/>
                <a:cs typeface="PMingLiU"/>
              </a:rPr>
              <a:t>は</a:t>
            </a:r>
            <a:endParaRPr lang="en-US" altLang="ja-JP" sz="600" b="1" smtClean="0">
              <a:solidFill>
                <a:srgbClr val="231F20"/>
              </a:solidFill>
              <a:latin typeface="BIZ UDPGothic" panose="020B0400000000000000" pitchFamily="50" charset="-128"/>
              <a:ea typeface="BIZ UDPGothic" panose="020B0400000000000000" pitchFamily="50" charset="-128"/>
              <a:cs typeface="PMingLiU"/>
            </a:endParaRPr>
          </a:p>
          <a:p>
            <a:pPr marL="12700" marR="5080" indent="2540">
              <a:lnSpc>
                <a:spcPct val="118100"/>
              </a:lnSpc>
              <a:spcBef>
                <a:spcPts val="100"/>
              </a:spcBef>
            </a:pPr>
            <a:r>
              <a:rPr lang="en-US" altLang="ja-JP" sz="600" b="1" smtClean="0">
                <a:solidFill>
                  <a:srgbClr val="231F20"/>
                </a:solidFill>
                <a:latin typeface="BIZ UDPGothic" panose="020B0400000000000000" pitchFamily="50" charset="-128"/>
                <a:ea typeface="BIZ UDPGothic" panose="020B0400000000000000" pitchFamily="50" charset="-128"/>
                <a:cs typeface="PMingLiU"/>
              </a:rPr>
              <a:t>YKK</a:t>
            </a:r>
            <a:r>
              <a:rPr lang="ja-JP" altLang="en-US" sz="600" b="1" smtClean="0">
                <a:solidFill>
                  <a:srgbClr val="231F20"/>
                </a:solidFill>
                <a:latin typeface="BIZ UDPGothic" panose="020B0400000000000000" pitchFamily="50" charset="-128"/>
                <a:ea typeface="BIZ UDPGothic" panose="020B0400000000000000" pitchFamily="50" charset="-128"/>
                <a:cs typeface="PMingLiU"/>
              </a:rPr>
              <a:t> </a:t>
            </a:r>
            <a:r>
              <a:rPr lang="en-US" altLang="ja-JP" sz="600" b="1" dirty="0">
                <a:solidFill>
                  <a:srgbClr val="231F20"/>
                </a:solidFill>
                <a:latin typeface="BIZ UDPGothic" panose="020B0400000000000000" pitchFamily="50" charset="-128"/>
                <a:ea typeface="BIZ UDPGothic" panose="020B0400000000000000" pitchFamily="50" charset="-128"/>
                <a:cs typeface="PMingLiU"/>
              </a:rPr>
              <a:t>AP</a:t>
            </a:r>
            <a:r>
              <a:rPr lang="ja-JP" altLang="en-US" sz="600" b="1" dirty="0">
                <a:solidFill>
                  <a:srgbClr val="231F20"/>
                </a:solidFill>
                <a:latin typeface="BIZ UDPGothic" panose="020B0400000000000000" pitchFamily="50" charset="-128"/>
                <a:ea typeface="BIZ UDPGothic" panose="020B0400000000000000" pitchFamily="50" charset="-128"/>
                <a:cs typeface="PMingLiU"/>
              </a:rPr>
              <a:t>（株）の出願・登録商標です。</a:t>
            </a:r>
            <a:r>
              <a:rPr lang="ja-JP" altLang="en-US" sz="600" b="1" dirty="0">
                <a:solidFill>
                  <a:srgbClr val="231F20"/>
                </a:solidFill>
                <a:latin typeface="BIZ UDPGothic" panose="020B0400000000000000" pitchFamily="50" charset="-128"/>
                <a:ea typeface="BIZ UDPGothic" panose="020B0400000000000000" pitchFamily="50" charset="-128"/>
                <a:cs typeface="SimSun"/>
              </a:rPr>
              <a:t>●発行／</a:t>
            </a:r>
            <a:r>
              <a:rPr lang="en-US" altLang="ja-JP" sz="600" b="1" dirty="0">
                <a:solidFill>
                  <a:srgbClr val="231F20"/>
                </a:solidFill>
                <a:latin typeface="BIZ UDPGothic" panose="020B0400000000000000" pitchFamily="50" charset="-128"/>
                <a:ea typeface="BIZ UDPGothic" panose="020B0400000000000000" pitchFamily="50" charset="-128"/>
                <a:cs typeface="SimSun"/>
              </a:rPr>
              <a:t>2023</a:t>
            </a:r>
            <a:r>
              <a:rPr lang="ja-JP" altLang="en-US" sz="600" b="1" dirty="0">
                <a:solidFill>
                  <a:srgbClr val="231F20"/>
                </a:solidFill>
                <a:latin typeface="BIZ UDPGothic" panose="020B0400000000000000" pitchFamily="50" charset="-128"/>
                <a:ea typeface="BIZ UDPGothic" panose="020B0400000000000000" pitchFamily="50" charset="-128"/>
                <a:cs typeface="SimSun"/>
              </a:rPr>
              <a:t>年</a:t>
            </a:r>
            <a:r>
              <a:rPr lang="en-US" altLang="ja-JP" sz="600" b="1" dirty="0">
                <a:solidFill>
                  <a:srgbClr val="231F20"/>
                </a:solidFill>
                <a:latin typeface="BIZ UDPGothic" panose="020B0400000000000000" pitchFamily="50" charset="-128"/>
                <a:ea typeface="BIZ UDPGothic" panose="020B0400000000000000" pitchFamily="50" charset="-128"/>
                <a:cs typeface="SimSun"/>
              </a:rPr>
              <a:t>5</a:t>
            </a:r>
            <a:r>
              <a:rPr lang="ja-JP" altLang="en-US" sz="600" b="1" dirty="0">
                <a:solidFill>
                  <a:srgbClr val="231F20"/>
                </a:solidFill>
                <a:latin typeface="BIZ UDPGothic" panose="020B0400000000000000" pitchFamily="50" charset="-128"/>
                <a:ea typeface="BIZ UDPGothic" panose="020B0400000000000000" pitchFamily="50" charset="-128"/>
                <a:cs typeface="SimSun"/>
              </a:rPr>
              <a:t>月（</a:t>
            </a:r>
            <a:r>
              <a:rPr lang="en-US" altLang="ja-JP" sz="600" b="1" dirty="0">
                <a:solidFill>
                  <a:srgbClr val="231F20"/>
                </a:solidFill>
                <a:latin typeface="BIZ UDPGothic" panose="020B0400000000000000" pitchFamily="50" charset="-128"/>
                <a:ea typeface="BIZ UDPGothic" panose="020B0400000000000000" pitchFamily="50" charset="-128"/>
                <a:cs typeface="SimSun"/>
              </a:rPr>
              <a:t>1</a:t>
            </a:r>
            <a:r>
              <a:rPr lang="ja-JP" altLang="en-US" sz="600" b="1" dirty="0">
                <a:solidFill>
                  <a:srgbClr val="231F20"/>
                </a:solidFill>
                <a:latin typeface="BIZ UDPGothic" panose="020B0400000000000000" pitchFamily="50" charset="-128"/>
                <a:ea typeface="BIZ UDPGothic" panose="020B0400000000000000" pitchFamily="50" charset="-128"/>
                <a:cs typeface="SimSun"/>
              </a:rPr>
              <a:t>版）① </a:t>
            </a:r>
            <a:r>
              <a:rPr lang="en-US" altLang="ja-JP" sz="600" b="1" dirty="0">
                <a:solidFill>
                  <a:srgbClr val="231F20"/>
                </a:solidFill>
                <a:latin typeface="BIZ UDPGothic" panose="020B0400000000000000" pitchFamily="50" charset="-128"/>
                <a:ea typeface="BIZ UDPGothic" panose="020B0400000000000000" pitchFamily="50" charset="-128"/>
                <a:cs typeface="SimSun"/>
              </a:rPr>
              <a:t>Printed</a:t>
            </a:r>
            <a:r>
              <a:rPr lang="ja-JP" altLang="en-US" sz="600" b="1" dirty="0">
                <a:solidFill>
                  <a:srgbClr val="231F20"/>
                </a:solidFill>
                <a:latin typeface="BIZ UDPGothic" panose="020B0400000000000000" pitchFamily="50" charset="-128"/>
                <a:ea typeface="BIZ UDPGothic" panose="020B0400000000000000" pitchFamily="50" charset="-128"/>
                <a:cs typeface="SimSun"/>
              </a:rPr>
              <a:t> </a:t>
            </a:r>
            <a:r>
              <a:rPr lang="en-US" altLang="ja-JP" sz="600" b="1" dirty="0">
                <a:solidFill>
                  <a:srgbClr val="231F20"/>
                </a:solidFill>
                <a:latin typeface="BIZ UDPGothic" panose="020B0400000000000000" pitchFamily="50" charset="-128"/>
                <a:ea typeface="BIZ UDPGothic" panose="020B0400000000000000" pitchFamily="50" charset="-128"/>
                <a:cs typeface="SimSun"/>
              </a:rPr>
              <a:t>in Japan</a:t>
            </a:r>
            <a:endParaRPr sz="600" b="1" dirty="0">
              <a:latin typeface="BIZ UDPGothic" panose="020B0400000000000000" pitchFamily="50" charset="-128"/>
              <a:ea typeface="BIZ UDPGothic" panose="020B0400000000000000" pitchFamily="50" charset="-128"/>
              <a:cs typeface="SimSun"/>
            </a:endParaRPr>
          </a:p>
        </p:txBody>
      </p:sp>
      <p:grpSp>
        <p:nvGrpSpPr>
          <p:cNvPr id="399" name="object 122"/>
          <p:cNvGrpSpPr/>
          <p:nvPr/>
        </p:nvGrpSpPr>
        <p:grpSpPr>
          <a:xfrm>
            <a:off x="380113" y="9139098"/>
            <a:ext cx="1080135" cy="128905"/>
            <a:chOff x="817156" y="9539836"/>
            <a:chExt cx="1080135" cy="128905"/>
          </a:xfrm>
        </p:grpSpPr>
        <p:pic>
          <p:nvPicPr>
            <p:cNvPr id="400" name="object 123"/>
            <p:cNvPicPr/>
            <p:nvPr/>
          </p:nvPicPr>
          <p:blipFill>
            <a:blip r:embed="rId5" cstate="print"/>
            <a:stretch>
              <a:fillRect/>
            </a:stretch>
          </p:blipFill>
          <p:spPr>
            <a:xfrm>
              <a:off x="817156" y="9539836"/>
              <a:ext cx="165757" cy="128574"/>
            </a:xfrm>
            <a:prstGeom prst="rect">
              <a:avLst/>
            </a:prstGeom>
          </p:spPr>
        </p:pic>
        <p:pic>
          <p:nvPicPr>
            <p:cNvPr id="401" name="object 124"/>
            <p:cNvPicPr/>
            <p:nvPr/>
          </p:nvPicPr>
          <p:blipFill>
            <a:blip r:embed="rId6" cstate="print"/>
            <a:stretch>
              <a:fillRect/>
            </a:stretch>
          </p:blipFill>
          <p:spPr>
            <a:xfrm>
              <a:off x="1011748" y="9556506"/>
              <a:ext cx="259246" cy="95077"/>
            </a:xfrm>
            <a:prstGeom prst="rect">
              <a:avLst/>
            </a:prstGeom>
          </p:spPr>
        </p:pic>
        <p:sp>
          <p:nvSpPr>
            <p:cNvPr id="402" name="object 125"/>
            <p:cNvSpPr/>
            <p:nvPr/>
          </p:nvSpPr>
          <p:spPr>
            <a:xfrm>
              <a:off x="1298663" y="9556318"/>
              <a:ext cx="598805" cy="95885"/>
            </a:xfrm>
            <a:custGeom>
              <a:avLst/>
              <a:gdLst/>
              <a:ahLst/>
              <a:cxnLst/>
              <a:rect l="l" t="t" r="r" b="b"/>
              <a:pathLst>
                <a:path w="598805" h="95884">
                  <a:moveTo>
                    <a:pt x="92583" y="95275"/>
                  </a:moveTo>
                  <a:lnTo>
                    <a:pt x="82588" y="70548"/>
                  </a:lnTo>
                  <a:lnTo>
                    <a:pt x="77990" y="59182"/>
                  </a:lnTo>
                  <a:lnTo>
                    <a:pt x="63754" y="24003"/>
                  </a:lnTo>
                  <a:lnTo>
                    <a:pt x="63754" y="59182"/>
                  </a:lnTo>
                  <a:lnTo>
                    <a:pt x="28321" y="59182"/>
                  </a:lnTo>
                  <a:lnTo>
                    <a:pt x="46494" y="13258"/>
                  </a:lnTo>
                  <a:lnTo>
                    <a:pt x="63754" y="59182"/>
                  </a:lnTo>
                  <a:lnTo>
                    <a:pt x="63754" y="24003"/>
                  </a:lnTo>
                  <a:lnTo>
                    <a:pt x="59410" y="13258"/>
                  </a:lnTo>
                  <a:lnTo>
                    <a:pt x="54127" y="190"/>
                  </a:lnTo>
                  <a:lnTo>
                    <a:pt x="40055" y="190"/>
                  </a:lnTo>
                  <a:lnTo>
                    <a:pt x="0" y="95275"/>
                  </a:lnTo>
                  <a:lnTo>
                    <a:pt x="13538" y="95275"/>
                  </a:lnTo>
                  <a:lnTo>
                    <a:pt x="23825" y="70548"/>
                  </a:lnTo>
                  <a:lnTo>
                    <a:pt x="67945" y="70548"/>
                  </a:lnTo>
                  <a:lnTo>
                    <a:pt x="78219" y="95275"/>
                  </a:lnTo>
                  <a:lnTo>
                    <a:pt x="92583" y="95275"/>
                  </a:lnTo>
                  <a:close/>
                </a:path>
                <a:path w="598805" h="95884">
                  <a:moveTo>
                    <a:pt x="163703" y="30010"/>
                  </a:moveTo>
                  <a:lnTo>
                    <a:pt x="161556" y="16764"/>
                  </a:lnTo>
                  <a:lnTo>
                    <a:pt x="157988" y="11493"/>
                  </a:lnTo>
                  <a:lnTo>
                    <a:pt x="155244" y="7467"/>
                  </a:lnTo>
                  <a:lnTo>
                    <a:pt x="150685" y="5054"/>
                  </a:lnTo>
                  <a:lnTo>
                    <a:pt x="150685" y="30010"/>
                  </a:lnTo>
                  <a:lnTo>
                    <a:pt x="148399" y="39624"/>
                  </a:lnTo>
                  <a:lnTo>
                    <a:pt x="142963" y="45186"/>
                  </a:lnTo>
                  <a:lnTo>
                    <a:pt x="136512" y="47752"/>
                  </a:lnTo>
                  <a:lnTo>
                    <a:pt x="131203" y="48374"/>
                  </a:lnTo>
                  <a:lnTo>
                    <a:pt x="112090" y="48374"/>
                  </a:lnTo>
                  <a:lnTo>
                    <a:pt x="112090" y="11493"/>
                  </a:lnTo>
                  <a:lnTo>
                    <a:pt x="131203" y="11493"/>
                  </a:lnTo>
                  <a:lnTo>
                    <a:pt x="138264" y="12293"/>
                  </a:lnTo>
                  <a:lnTo>
                    <a:pt x="144513" y="15163"/>
                  </a:lnTo>
                  <a:lnTo>
                    <a:pt x="148983" y="20840"/>
                  </a:lnTo>
                  <a:lnTo>
                    <a:pt x="150685" y="30010"/>
                  </a:lnTo>
                  <a:lnTo>
                    <a:pt x="150685" y="5054"/>
                  </a:lnTo>
                  <a:lnTo>
                    <a:pt x="144932" y="1993"/>
                  </a:lnTo>
                  <a:lnTo>
                    <a:pt x="130784" y="190"/>
                  </a:lnTo>
                  <a:lnTo>
                    <a:pt x="98869" y="190"/>
                  </a:lnTo>
                  <a:lnTo>
                    <a:pt x="98869" y="95262"/>
                  </a:lnTo>
                  <a:lnTo>
                    <a:pt x="112090" y="95262"/>
                  </a:lnTo>
                  <a:lnTo>
                    <a:pt x="112090" y="59791"/>
                  </a:lnTo>
                  <a:lnTo>
                    <a:pt x="129997" y="59791"/>
                  </a:lnTo>
                  <a:lnTo>
                    <a:pt x="142379" y="58127"/>
                  </a:lnTo>
                  <a:lnTo>
                    <a:pt x="153174" y="52857"/>
                  </a:lnTo>
                  <a:lnTo>
                    <a:pt x="156883" y="48374"/>
                  </a:lnTo>
                  <a:lnTo>
                    <a:pt x="160807" y="43624"/>
                  </a:lnTo>
                  <a:lnTo>
                    <a:pt x="163703" y="30010"/>
                  </a:lnTo>
                  <a:close/>
                </a:path>
                <a:path w="598805" h="95884">
                  <a:moveTo>
                    <a:pt x="283337" y="79667"/>
                  </a:moveTo>
                  <a:lnTo>
                    <a:pt x="280035" y="77127"/>
                  </a:lnTo>
                  <a:lnTo>
                    <a:pt x="272072" y="69875"/>
                  </a:lnTo>
                  <a:lnTo>
                    <a:pt x="262343" y="58521"/>
                  </a:lnTo>
                  <a:lnTo>
                    <a:pt x="254914" y="45593"/>
                  </a:lnTo>
                  <a:lnTo>
                    <a:pt x="279196" y="45593"/>
                  </a:lnTo>
                  <a:lnTo>
                    <a:pt x="279196" y="36779"/>
                  </a:lnTo>
                  <a:lnTo>
                    <a:pt x="252768" y="36779"/>
                  </a:lnTo>
                  <a:lnTo>
                    <a:pt x="252768" y="23025"/>
                  </a:lnTo>
                  <a:lnTo>
                    <a:pt x="275158" y="23025"/>
                  </a:lnTo>
                  <a:lnTo>
                    <a:pt x="275158" y="14160"/>
                  </a:lnTo>
                  <a:lnTo>
                    <a:pt x="252768" y="14160"/>
                  </a:lnTo>
                  <a:lnTo>
                    <a:pt x="252768" y="127"/>
                  </a:lnTo>
                  <a:lnTo>
                    <a:pt x="243205" y="127"/>
                  </a:lnTo>
                  <a:lnTo>
                    <a:pt x="243205" y="14160"/>
                  </a:lnTo>
                  <a:lnTo>
                    <a:pt x="233718" y="14160"/>
                  </a:lnTo>
                  <a:lnTo>
                    <a:pt x="234518" y="11595"/>
                  </a:lnTo>
                  <a:lnTo>
                    <a:pt x="236042" y="3225"/>
                  </a:lnTo>
                  <a:lnTo>
                    <a:pt x="227495" y="800"/>
                  </a:lnTo>
                  <a:lnTo>
                    <a:pt x="225958" y="8623"/>
                  </a:lnTo>
                  <a:lnTo>
                    <a:pt x="223939" y="15087"/>
                  </a:lnTo>
                  <a:lnTo>
                    <a:pt x="221145" y="20942"/>
                  </a:lnTo>
                  <a:lnTo>
                    <a:pt x="217322" y="26885"/>
                  </a:lnTo>
                  <a:lnTo>
                    <a:pt x="224040" y="34010"/>
                  </a:lnTo>
                  <a:lnTo>
                    <a:pt x="228549" y="27178"/>
                  </a:lnTo>
                  <a:lnTo>
                    <a:pt x="230466" y="23025"/>
                  </a:lnTo>
                  <a:lnTo>
                    <a:pt x="243205" y="23025"/>
                  </a:lnTo>
                  <a:lnTo>
                    <a:pt x="243205" y="36779"/>
                  </a:lnTo>
                  <a:lnTo>
                    <a:pt x="218071" y="36779"/>
                  </a:lnTo>
                  <a:lnTo>
                    <a:pt x="218071" y="44704"/>
                  </a:lnTo>
                  <a:lnTo>
                    <a:pt x="214172" y="40335"/>
                  </a:lnTo>
                  <a:lnTo>
                    <a:pt x="209829" y="32842"/>
                  </a:lnTo>
                  <a:lnTo>
                    <a:pt x="207454" y="27254"/>
                  </a:lnTo>
                  <a:lnTo>
                    <a:pt x="216065" y="27254"/>
                  </a:lnTo>
                  <a:lnTo>
                    <a:pt x="216065" y="18440"/>
                  </a:lnTo>
                  <a:lnTo>
                    <a:pt x="207441" y="18440"/>
                  </a:lnTo>
                  <a:lnTo>
                    <a:pt x="207441" y="127"/>
                  </a:lnTo>
                  <a:lnTo>
                    <a:pt x="197561" y="127"/>
                  </a:lnTo>
                  <a:lnTo>
                    <a:pt x="197561" y="18440"/>
                  </a:lnTo>
                  <a:lnTo>
                    <a:pt x="182029" y="18440"/>
                  </a:lnTo>
                  <a:lnTo>
                    <a:pt x="182029" y="27254"/>
                  </a:lnTo>
                  <a:lnTo>
                    <a:pt x="196278" y="27254"/>
                  </a:lnTo>
                  <a:lnTo>
                    <a:pt x="192341" y="38760"/>
                  </a:lnTo>
                  <a:lnTo>
                    <a:pt x="186347" y="49593"/>
                  </a:lnTo>
                  <a:lnTo>
                    <a:pt x="181051" y="57137"/>
                  </a:lnTo>
                  <a:lnTo>
                    <a:pt x="178765" y="59969"/>
                  </a:lnTo>
                  <a:lnTo>
                    <a:pt x="183845" y="68859"/>
                  </a:lnTo>
                  <a:lnTo>
                    <a:pt x="190792" y="59423"/>
                  </a:lnTo>
                  <a:lnTo>
                    <a:pt x="196088" y="50266"/>
                  </a:lnTo>
                  <a:lnTo>
                    <a:pt x="197561" y="47117"/>
                  </a:lnTo>
                  <a:lnTo>
                    <a:pt x="197561" y="95123"/>
                  </a:lnTo>
                  <a:lnTo>
                    <a:pt x="207441" y="95123"/>
                  </a:lnTo>
                  <a:lnTo>
                    <a:pt x="207441" y="45491"/>
                  </a:lnTo>
                  <a:lnTo>
                    <a:pt x="210985" y="50723"/>
                  </a:lnTo>
                  <a:lnTo>
                    <a:pt x="215531" y="55499"/>
                  </a:lnTo>
                  <a:lnTo>
                    <a:pt x="220433" y="47332"/>
                  </a:lnTo>
                  <a:lnTo>
                    <a:pt x="218871" y="45593"/>
                  </a:lnTo>
                  <a:lnTo>
                    <a:pt x="242011" y="45593"/>
                  </a:lnTo>
                  <a:lnTo>
                    <a:pt x="234569" y="58521"/>
                  </a:lnTo>
                  <a:lnTo>
                    <a:pt x="224853" y="69875"/>
                  </a:lnTo>
                  <a:lnTo>
                    <a:pt x="216903" y="77127"/>
                  </a:lnTo>
                  <a:lnTo>
                    <a:pt x="213601" y="79667"/>
                  </a:lnTo>
                  <a:lnTo>
                    <a:pt x="219125" y="88392"/>
                  </a:lnTo>
                  <a:lnTo>
                    <a:pt x="230390" y="78130"/>
                  </a:lnTo>
                  <a:lnTo>
                    <a:pt x="238925" y="67818"/>
                  </a:lnTo>
                  <a:lnTo>
                    <a:pt x="243205" y="61201"/>
                  </a:lnTo>
                  <a:lnTo>
                    <a:pt x="243205" y="95123"/>
                  </a:lnTo>
                  <a:lnTo>
                    <a:pt x="252768" y="95123"/>
                  </a:lnTo>
                  <a:lnTo>
                    <a:pt x="252768" y="59728"/>
                  </a:lnTo>
                  <a:lnTo>
                    <a:pt x="258013" y="67818"/>
                  </a:lnTo>
                  <a:lnTo>
                    <a:pt x="266547" y="78130"/>
                  </a:lnTo>
                  <a:lnTo>
                    <a:pt x="277812" y="88392"/>
                  </a:lnTo>
                  <a:lnTo>
                    <a:pt x="283337" y="79667"/>
                  </a:lnTo>
                  <a:close/>
                </a:path>
                <a:path w="598805" h="95884">
                  <a:moveTo>
                    <a:pt x="345046" y="73558"/>
                  </a:moveTo>
                  <a:lnTo>
                    <a:pt x="324332" y="78346"/>
                  </a:lnTo>
                  <a:lnTo>
                    <a:pt x="324332" y="50304"/>
                  </a:lnTo>
                  <a:lnTo>
                    <a:pt x="341795" y="50304"/>
                  </a:lnTo>
                  <a:lnTo>
                    <a:pt x="341795" y="41275"/>
                  </a:lnTo>
                  <a:lnTo>
                    <a:pt x="295122" y="41275"/>
                  </a:lnTo>
                  <a:lnTo>
                    <a:pt x="295122" y="50304"/>
                  </a:lnTo>
                  <a:lnTo>
                    <a:pt x="314071" y="50304"/>
                  </a:lnTo>
                  <a:lnTo>
                    <a:pt x="314071" y="80137"/>
                  </a:lnTo>
                  <a:lnTo>
                    <a:pt x="306603" y="81394"/>
                  </a:lnTo>
                  <a:lnTo>
                    <a:pt x="295325" y="82753"/>
                  </a:lnTo>
                  <a:lnTo>
                    <a:pt x="291249" y="83096"/>
                  </a:lnTo>
                  <a:lnTo>
                    <a:pt x="291249" y="92290"/>
                  </a:lnTo>
                  <a:lnTo>
                    <a:pt x="308597" y="90258"/>
                  </a:lnTo>
                  <a:lnTo>
                    <a:pt x="326097" y="87172"/>
                  </a:lnTo>
                  <a:lnTo>
                    <a:pt x="339623" y="84366"/>
                  </a:lnTo>
                  <a:lnTo>
                    <a:pt x="345046" y="83146"/>
                  </a:lnTo>
                  <a:lnTo>
                    <a:pt x="345046" y="73558"/>
                  </a:lnTo>
                  <a:close/>
                </a:path>
                <a:path w="598805" h="95884">
                  <a:moveTo>
                    <a:pt x="389026" y="75641"/>
                  </a:moveTo>
                  <a:lnTo>
                    <a:pt x="380974" y="68160"/>
                  </a:lnTo>
                  <a:lnTo>
                    <a:pt x="379971" y="74853"/>
                  </a:lnTo>
                  <a:lnTo>
                    <a:pt x="378536" y="78943"/>
                  </a:lnTo>
                  <a:lnTo>
                    <a:pt x="374980" y="85293"/>
                  </a:lnTo>
                  <a:lnTo>
                    <a:pt x="371957" y="85382"/>
                  </a:lnTo>
                  <a:lnTo>
                    <a:pt x="368427" y="78498"/>
                  </a:lnTo>
                  <a:lnTo>
                    <a:pt x="364159" y="65659"/>
                  </a:lnTo>
                  <a:lnTo>
                    <a:pt x="360781" y="48285"/>
                  </a:lnTo>
                  <a:lnTo>
                    <a:pt x="358686" y="26428"/>
                  </a:lnTo>
                  <a:lnTo>
                    <a:pt x="384987" y="26314"/>
                  </a:lnTo>
                  <a:lnTo>
                    <a:pt x="384987" y="17208"/>
                  </a:lnTo>
                  <a:lnTo>
                    <a:pt x="375183" y="17208"/>
                  </a:lnTo>
                  <a:lnTo>
                    <a:pt x="381546" y="12852"/>
                  </a:lnTo>
                  <a:lnTo>
                    <a:pt x="377190" y="6134"/>
                  </a:lnTo>
                  <a:lnTo>
                    <a:pt x="371348" y="0"/>
                  </a:lnTo>
                  <a:lnTo>
                    <a:pt x="364007" y="3848"/>
                  </a:lnTo>
                  <a:lnTo>
                    <a:pt x="368693" y="9182"/>
                  </a:lnTo>
                  <a:lnTo>
                    <a:pt x="373722" y="17208"/>
                  </a:lnTo>
                  <a:lnTo>
                    <a:pt x="358546" y="17208"/>
                  </a:lnTo>
                  <a:lnTo>
                    <a:pt x="358292" y="190"/>
                  </a:lnTo>
                  <a:lnTo>
                    <a:pt x="347916" y="190"/>
                  </a:lnTo>
                  <a:lnTo>
                    <a:pt x="348310" y="17208"/>
                  </a:lnTo>
                  <a:lnTo>
                    <a:pt x="291477" y="17208"/>
                  </a:lnTo>
                  <a:lnTo>
                    <a:pt x="291477" y="26314"/>
                  </a:lnTo>
                  <a:lnTo>
                    <a:pt x="348526" y="26314"/>
                  </a:lnTo>
                  <a:lnTo>
                    <a:pt x="348640" y="30772"/>
                  </a:lnTo>
                  <a:lnTo>
                    <a:pt x="351307" y="55003"/>
                  </a:lnTo>
                  <a:lnTo>
                    <a:pt x="355206" y="72821"/>
                  </a:lnTo>
                  <a:lnTo>
                    <a:pt x="359575" y="84162"/>
                  </a:lnTo>
                  <a:lnTo>
                    <a:pt x="365455" y="92290"/>
                  </a:lnTo>
                  <a:lnTo>
                    <a:pt x="371754" y="95872"/>
                  </a:lnTo>
                  <a:lnTo>
                    <a:pt x="377748" y="95478"/>
                  </a:lnTo>
                  <a:lnTo>
                    <a:pt x="382689" y="91643"/>
                  </a:lnTo>
                  <a:lnTo>
                    <a:pt x="385356" y="87922"/>
                  </a:lnTo>
                  <a:lnTo>
                    <a:pt x="388010" y="81483"/>
                  </a:lnTo>
                  <a:lnTo>
                    <a:pt x="389026" y="75641"/>
                  </a:lnTo>
                  <a:close/>
                </a:path>
                <a:path w="598805" h="95884">
                  <a:moveTo>
                    <a:pt x="491070" y="89255"/>
                  </a:moveTo>
                  <a:lnTo>
                    <a:pt x="484174" y="81546"/>
                  </a:lnTo>
                  <a:lnTo>
                    <a:pt x="476580" y="73977"/>
                  </a:lnTo>
                  <a:lnTo>
                    <a:pt x="469303" y="67297"/>
                  </a:lnTo>
                  <a:lnTo>
                    <a:pt x="463321" y="62230"/>
                  </a:lnTo>
                  <a:lnTo>
                    <a:pt x="456057" y="67030"/>
                  </a:lnTo>
                  <a:lnTo>
                    <a:pt x="463384" y="73939"/>
                  </a:lnTo>
                  <a:lnTo>
                    <a:pt x="468261" y="79044"/>
                  </a:lnTo>
                  <a:lnTo>
                    <a:pt x="455841" y="80924"/>
                  </a:lnTo>
                  <a:lnTo>
                    <a:pt x="435063" y="82461"/>
                  </a:lnTo>
                  <a:lnTo>
                    <a:pt x="428561" y="82638"/>
                  </a:lnTo>
                  <a:lnTo>
                    <a:pt x="431088" y="78498"/>
                  </a:lnTo>
                  <a:lnTo>
                    <a:pt x="435978" y="68021"/>
                  </a:lnTo>
                  <a:lnTo>
                    <a:pt x="439674" y="59029"/>
                  </a:lnTo>
                  <a:lnTo>
                    <a:pt x="440283" y="57429"/>
                  </a:lnTo>
                  <a:lnTo>
                    <a:pt x="490677" y="57429"/>
                  </a:lnTo>
                  <a:lnTo>
                    <a:pt x="490677" y="48590"/>
                  </a:lnTo>
                  <a:lnTo>
                    <a:pt x="400392" y="48590"/>
                  </a:lnTo>
                  <a:lnTo>
                    <a:pt x="400392" y="57429"/>
                  </a:lnTo>
                  <a:lnTo>
                    <a:pt x="428993" y="57429"/>
                  </a:lnTo>
                  <a:lnTo>
                    <a:pt x="424840" y="67170"/>
                  </a:lnTo>
                  <a:lnTo>
                    <a:pt x="419735" y="76796"/>
                  </a:lnTo>
                  <a:lnTo>
                    <a:pt x="415950" y="82981"/>
                  </a:lnTo>
                  <a:lnTo>
                    <a:pt x="401701" y="82842"/>
                  </a:lnTo>
                  <a:lnTo>
                    <a:pt x="402615" y="92316"/>
                  </a:lnTo>
                  <a:lnTo>
                    <a:pt x="427494" y="91922"/>
                  </a:lnTo>
                  <a:lnTo>
                    <a:pt x="449732" y="90246"/>
                  </a:lnTo>
                  <a:lnTo>
                    <a:pt x="467436" y="87858"/>
                  </a:lnTo>
                  <a:lnTo>
                    <a:pt x="474878" y="86194"/>
                  </a:lnTo>
                  <a:lnTo>
                    <a:pt x="478002" y="89649"/>
                  </a:lnTo>
                  <a:lnTo>
                    <a:pt x="482955" y="95326"/>
                  </a:lnTo>
                  <a:lnTo>
                    <a:pt x="491070" y="89255"/>
                  </a:lnTo>
                  <a:close/>
                </a:path>
                <a:path w="598805" h="95884">
                  <a:moveTo>
                    <a:pt x="495554" y="28473"/>
                  </a:moveTo>
                  <a:lnTo>
                    <a:pt x="482371" y="23215"/>
                  </a:lnTo>
                  <a:lnTo>
                    <a:pt x="471297" y="17132"/>
                  </a:lnTo>
                  <a:lnTo>
                    <a:pt x="471297" y="28206"/>
                  </a:lnTo>
                  <a:lnTo>
                    <a:pt x="419785" y="28206"/>
                  </a:lnTo>
                  <a:lnTo>
                    <a:pt x="428218" y="23037"/>
                  </a:lnTo>
                  <a:lnTo>
                    <a:pt x="438785" y="14871"/>
                  </a:lnTo>
                  <a:lnTo>
                    <a:pt x="445617" y="7886"/>
                  </a:lnTo>
                  <a:lnTo>
                    <a:pt x="452488" y="15062"/>
                  </a:lnTo>
                  <a:lnTo>
                    <a:pt x="463067" y="23215"/>
                  </a:lnTo>
                  <a:lnTo>
                    <a:pt x="471297" y="28206"/>
                  </a:lnTo>
                  <a:lnTo>
                    <a:pt x="471297" y="17132"/>
                  </a:lnTo>
                  <a:lnTo>
                    <a:pt x="470420" y="16649"/>
                  </a:lnTo>
                  <a:lnTo>
                    <a:pt x="459892" y="8928"/>
                  </a:lnTo>
                  <a:lnTo>
                    <a:pt x="450938" y="190"/>
                  </a:lnTo>
                  <a:lnTo>
                    <a:pt x="445617" y="190"/>
                  </a:lnTo>
                  <a:lnTo>
                    <a:pt x="440321" y="190"/>
                  </a:lnTo>
                  <a:lnTo>
                    <a:pt x="431380" y="8928"/>
                  </a:lnTo>
                  <a:lnTo>
                    <a:pt x="420852" y="16649"/>
                  </a:lnTo>
                  <a:lnTo>
                    <a:pt x="408901" y="23215"/>
                  </a:lnTo>
                  <a:lnTo>
                    <a:pt x="395706" y="28473"/>
                  </a:lnTo>
                  <a:lnTo>
                    <a:pt x="400989" y="37465"/>
                  </a:lnTo>
                  <a:lnTo>
                    <a:pt x="415201" y="31026"/>
                  </a:lnTo>
                  <a:lnTo>
                    <a:pt x="416712" y="30099"/>
                  </a:lnTo>
                  <a:lnTo>
                    <a:pt x="416712" y="37045"/>
                  </a:lnTo>
                  <a:lnTo>
                    <a:pt x="473748" y="37045"/>
                  </a:lnTo>
                  <a:lnTo>
                    <a:pt x="473748" y="29705"/>
                  </a:lnTo>
                  <a:lnTo>
                    <a:pt x="476072" y="31102"/>
                  </a:lnTo>
                  <a:lnTo>
                    <a:pt x="490258" y="37465"/>
                  </a:lnTo>
                  <a:lnTo>
                    <a:pt x="495554" y="28473"/>
                  </a:lnTo>
                  <a:close/>
                </a:path>
                <a:path w="598805" h="95884">
                  <a:moveTo>
                    <a:pt x="549871" y="59715"/>
                  </a:moveTo>
                  <a:lnTo>
                    <a:pt x="539064" y="51777"/>
                  </a:lnTo>
                  <a:lnTo>
                    <a:pt x="534085" y="45478"/>
                  </a:lnTo>
                  <a:lnTo>
                    <a:pt x="536778" y="41668"/>
                  </a:lnTo>
                  <a:lnTo>
                    <a:pt x="544550" y="24066"/>
                  </a:lnTo>
                  <a:lnTo>
                    <a:pt x="544550" y="15138"/>
                  </a:lnTo>
                  <a:lnTo>
                    <a:pt x="529551" y="15151"/>
                  </a:lnTo>
                  <a:lnTo>
                    <a:pt x="529551" y="190"/>
                  </a:lnTo>
                  <a:lnTo>
                    <a:pt x="519671" y="190"/>
                  </a:lnTo>
                  <a:lnTo>
                    <a:pt x="519671" y="15163"/>
                  </a:lnTo>
                  <a:lnTo>
                    <a:pt x="503580" y="15163"/>
                  </a:lnTo>
                  <a:lnTo>
                    <a:pt x="503580" y="24472"/>
                  </a:lnTo>
                  <a:lnTo>
                    <a:pt x="534289" y="24472"/>
                  </a:lnTo>
                  <a:lnTo>
                    <a:pt x="530199" y="35001"/>
                  </a:lnTo>
                  <a:lnTo>
                    <a:pt x="523151" y="45085"/>
                  </a:lnTo>
                  <a:lnTo>
                    <a:pt x="513562" y="54470"/>
                  </a:lnTo>
                  <a:lnTo>
                    <a:pt x="501916" y="62839"/>
                  </a:lnTo>
                  <a:lnTo>
                    <a:pt x="505574" y="73304"/>
                  </a:lnTo>
                  <a:lnTo>
                    <a:pt x="516737" y="65214"/>
                  </a:lnTo>
                  <a:lnTo>
                    <a:pt x="519658" y="62407"/>
                  </a:lnTo>
                  <a:lnTo>
                    <a:pt x="519658" y="95110"/>
                  </a:lnTo>
                  <a:lnTo>
                    <a:pt x="529221" y="95110"/>
                  </a:lnTo>
                  <a:lnTo>
                    <a:pt x="529221" y="53009"/>
                  </a:lnTo>
                  <a:lnTo>
                    <a:pt x="530694" y="55003"/>
                  </a:lnTo>
                  <a:lnTo>
                    <a:pt x="536638" y="61404"/>
                  </a:lnTo>
                  <a:lnTo>
                    <a:pt x="541667" y="66192"/>
                  </a:lnTo>
                  <a:lnTo>
                    <a:pt x="543788" y="68084"/>
                  </a:lnTo>
                  <a:lnTo>
                    <a:pt x="549871" y="59715"/>
                  </a:lnTo>
                  <a:close/>
                </a:path>
                <a:path w="598805" h="95884">
                  <a:moveTo>
                    <a:pt x="598373" y="83604"/>
                  </a:moveTo>
                  <a:lnTo>
                    <a:pt x="576757" y="83604"/>
                  </a:lnTo>
                  <a:lnTo>
                    <a:pt x="576757" y="34747"/>
                  </a:lnTo>
                  <a:lnTo>
                    <a:pt x="595909" y="34747"/>
                  </a:lnTo>
                  <a:lnTo>
                    <a:pt x="595909" y="25908"/>
                  </a:lnTo>
                  <a:lnTo>
                    <a:pt x="576757" y="25908"/>
                  </a:lnTo>
                  <a:lnTo>
                    <a:pt x="576757" y="190"/>
                  </a:lnTo>
                  <a:lnTo>
                    <a:pt x="566877" y="190"/>
                  </a:lnTo>
                  <a:lnTo>
                    <a:pt x="566877" y="25908"/>
                  </a:lnTo>
                  <a:lnTo>
                    <a:pt x="547446" y="25908"/>
                  </a:lnTo>
                  <a:lnTo>
                    <a:pt x="547446" y="34747"/>
                  </a:lnTo>
                  <a:lnTo>
                    <a:pt x="566877" y="34747"/>
                  </a:lnTo>
                  <a:lnTo>
                    <a:pt x="566877" y="83604"/>
                  </a:lnTo>
                  <a:lnTo>
                    <a:pt x="541921" y="83604"/>
                  </a:lnTo>
                  <a:lnTo>
                    <a:pt x="541921" y="92417"/>
                  </a:lnTo>
                  <a:lnTo>
                    <a:pt x="598373" y="92417"/>
                  </a:lnTo>
                  <a:lnTo>
                    <a:pt x="598373" y="83604"/>
                  </a:lnTo>
                  <a:close/>
                </a:path>
              </a:pathLst>
            </a:custGeom>
            <a:solidFill>
              <a:srgbClr val="231F20"/>
            </a:solidFill>
          </p:spPr>
          <p:txBody>
            <a:bodyPr wrap="square" lIns="0" tIns="0" rIns="0" bIns="0" rtlCol="0"/>
            <a:lstStyle/>
            <a:p>
              <a:endParaRPr>
                <a:latin typeface="BIZ UDPGothic" panose="020B0400000000000000" pitchFamily="50" charset="-128"/>
                <a:ea typeface="BIZ UDPGothic" panose="020B0400000000000000" pitchFamily="50" charset="-128"/>
              </a:endParaRPr>
            </a:p>
          </p:txBody>
        </p:sp>
      </p:grpSp>
      <p:sp>
        <p:nvSpPr>
          <p:cNvPr id="403" name="object 126"/>
          <p:cNvSpPr txBox="1"/>
          <p:nvPr/>
        </p:nvSpPr>
        <p:spPr>
          <a:xfrm>
            <a:off x="3469631" y="9677960"/>
            <a:ext cx="329200" cy="97463"/>
          </a:xfrm>
          <a:prstGeom prst="rect">
            <a:avLst/>
          </a:prstGeom>
          <a:solidFill>
            <a:srgbClr val="231F20"/>
          </a:solidFill>
        </p:spPr>
        <p:txBody>
          <a:bodyPr vert="horz" wrap="square" lIns="0" tIns="5080" rIns="0" bIns="0" rtlCol="0">
            <a:spAutoFit/>
          </a:bodyPr>
          <a:lstStyle/>
          <a:p>
            <a:pPr marL="66040">
              <a:lnSpc>
                <a:spcPct val="100000"/>
              </a:lnSpc>
              <a:spcBef>
                <a:spcPts val="40"/>
              </a:spcBef>
            </a:pPr>
            <a:r>
              <a:rPr sz="600" dirty="0">
                <a:solidFill>
                  <a:srgbClr val="FFFFFF"/>
                </a:solidFill>
                <a:latin typeface="BIZ UDPGothic" panose="020B0400000000000000" pitchFamily="50" charset="-128"/>
                <a:ea typeface="BIZ UDPGothic" panose="020B0400000000000000" pitchFamily="50" charset="-128"/>
                <a:cs typeface="PMingLiU"/>
              </a:rPr>
              <a:t>業務用</a:t>
            </a:r>
            <a:endParaRPr sz="600" dirty="0">
              <a:latin typeface="BIZ UDPGothic" panose="020B0400000000000000" pitchFamily="50" charset="-128"/>
              <a:ea typeface="BIZ UDPGothic" panose="020B0400000000000000" pitchFamily="50" charset="-128"/>
              <a:cs typeface="PMingLiU"/>
            </a:endParaRPr>
          </a:p>
        </p:txBody>
      </p:sp>
      <p:grpSp>
        <p:nvGrpSpPr>
          <p:cNvPr id="404" name="object 127"/>
          <p:cNvGrpSpPr/>
          <p:nvPr/>
        </p:nvGrpSpPr>
        <p:grpSpPr>
          <a:xfrm>
            <a:off x="6210238" y="10340383"/>
            <a:ext cx="1012190" cy="93980"/>
            <a:chOff x="6647281" y="10821450"/>
            <a:chExt cx="1012190" cy="93980"/>
          </a:xfrm>
        </p:grpSpPr>
        <p:sp>
          <p:nvSpPr>
            <p:cNvPr id="405" name="object 128"/>
            <p:cNvSpPr/>
            <p:nvPr/>
          </p:nvSpPr>
          <p:spPr>
            <a:xfrm>
              <a:off x="6649186" y="10823355"/>
              <a:ext cx="1008380" cy="90170"/>
            </a:xfrm>
            <a:custGeom>
              <a:avLst/>
              <a:gdLst/>
              <a:ahLst/>
              <a:cxnLst/>
              <a:rect l="l" t="t" r="r" b="b"/>
              <a:pathLst>
                <a:path w="1008379" h="90170">
                  <a:moveTo>
                    <a:pt x="963091" y="90004"/>
                  </a:moveTo>
                  <a:lnTo>
                    <a:pt x="980585" y="86465"/>
                  </a:lnTo>
                  <a:lnTo>
                    <a:pt x="994862" y="76817"/>
                  </a:lnTo>
                  <a:lnTo>
                    <a:pt x="1004484" y="62513"/>
                  </a:lnTo>
                  <a:lnTo>
                    <a:pt x="1008011" y="45008"/>
                  </a:lnTo>
                  <a:lnTo>
                    <a:pt x="1004484" y="27496"/>
                  </a:lnTo>
                  <a:lnTo>
                    <a:pt x="994862" y="13188"/>
                  </a:lnTo>
                  <a:lnTo>
                    <a:pt x="980585" y="3539"/>
                  </a:lnTo>
                  <a:lnTo>
                    <a:pt x="963091" y="0"/>
                  </a:lnTo>
                  <a:lnTo>
                    <a:pt x="44894" y="0"/>
                  </a:lnTo>
                  <a:lnTo>
                    <a:pt x="27415" y="3539"/>
                  </a:lnTo>
                  <a:lnTo>
                    <a:pt x="13146" y="13188"/>
                  </a:lnTo>
                  <a:lnTo>
                    <a:pt x="3526" y="27496"/>
                  </a:lnTo>
                  <a:lnTo>
                    <a:pt x="0" y="45008"/>
                  </a:lnTo>
                  <a:lnTo>
                    <a:pt x="3526" y="62513"/>
                  </a:lnTo>
                  <a:lnTo>
                    <a:pt x="13146" y="76817"/>
                  </a:lnTo>
                  <a:lnTo>
                    <a:pt x="27415" y="86465"/>
                  </a:lnTo>
                  <a:lnTo>
                    <a:pt x="44894" y="90004"/>
                  </a:lnTo>
                  <a:lnTo>
                    <a:pt x="963091" y="90004"/>
                  </a:lnTo>
                  <a:close/>
                </a:path>
              </a:pathLst>
            </a:custGeom>
            <a:ln w="3594">
              <a:solidFill>
                <a:srgbClr val="231F20"/>
              </a:solidFill>
            </a:ln>
          </p:spPr>
          <p:txBody>
            <a:bodyPr wrap="square" lIns="0" tIns="0" rIns="0" bIns="0" rtlCol="0"/>
            <a:lstStyle/>
            <a:p>
              <a:endParaRPr>
                <a:latin typeface="BIZ UDPGothic" panose="020B0400000000000000" pitchFamily="50" charset="-128"/>
                <a:ea typeface="BIZ UDPGothic" panose="020B0400000000000000" pitchFamily="50" charset="-128"/>
              </a:endParaRPr>
            </a:p>
          </p:txBody>
        </p:sp>
        <p:sp>
          <p:nvSpPr>
            <p:cNvPr id="406" name="object 129"/>
            <p:cNvSpPr/>
            <p:nvPr/>
          </p:nvSpPr>
          <p:spPr>
            <a:xfrm>
              <a:off x="6838049" y="10823970"/>
              <a:ext cx="0" cy="88900"/>
            </a:xfrm>
            <a:custGeom>
              <a:avLst/>
              <a:gdLst/>
              <a:ahLst/>
              <a:cxnLst/>
              <a:rect l="l" t="t" r="r" b="b"/>
              <a:pathLst>
                <a:path h="88900">
                  <a:moveTo>
                    <a:pt x="0" y="88645"/>
                  </a:moveTo>
                  <a:lnTo>
                    <a:pt x="0" y="0"/>
                  </a:lnTo>
                </a:path>
              </a:pathLst>
            </a:custGeom>
            <a:ln w="3594">
              <a:solidFill>
                <a:srgbClr val="231F20"/>
              </a:solidFill>
            </a:ln>
          </p:spPr>
          <p:txBody>
            <a:bodyPr wrap="square" lIns="0" tIns="0" rIns="0" bIns="0" rtlCol="0"/>
            <a:lstStyle/>
            <a:p>
              <a:endParaRPr>
                <a:latin typeface="BIZ UDPGothic" panose="020B0400000000000000" pitchFamily="50" charset="-128"/>
                <a:ea typeface="BIZ UDPGothic" panose="020B0400000000000000" pitchFamily="50" charset="-128"/>
              </a:endParaRPr>
            </a:p>
          </p:txBody>
        </p:sp>
      </p:grpSp>
      <p:sp>
        <p:nvSpPr>
          <p:cNvPr id="407" name="object 130"/>
          <p:cNvSpPr txBox="1"/>
          <p:nvPr/>
        </p:nvSpPr>
        <p:spPr>
          <a:xfrm>
            <a:off x="3981953" y="9161600"/>
            <a:ext cx="3236595" cy="1131079"/>
          </a:xfrm>
          <a:prstGeom prst="rect">
            <a:avLst/>
          </a:prstGeom>
          <a:ln w="3594">
            <a:solidFill>
              <a:srgbClr val="231F20"/>
            </a:solidFill>
          </a:ln>
        </p:spPr>
        <p:txBody>
          <a:bodyPr vert="horz" wrap="square" lIns="0" tIns="27940" rIns="0" bIns="0" rtlCol="0">
            <a:spAutoFit/>
          </a:bodyPr>
          <a:lstStyle/>
          <a:p>
            <a:pPr marL="150495" indent="-100330">
              <a:lnSpc>
                <a:spcPct val="100000"/>
              </a:lnSpc>
              <a:spcBef>
                <a:spcPts val="220"/>
              </a:spcBef>
              <a:buSzPct val="86666"/>
              <a:buChar char="●"/>
              <a:tabLst>
                <a:tab pos="151130" algn="l"/>
              </a:tabLst>
            </a:pPr>
            <a:r>
              <a:rPr sz="750" b="1" dirty="0" smtClean="0">
                <a:solidFill>
                  <a:srgbClr val="231F20"/>
                </a:solidFill>
                <a:latin typeface="BIZ UDPGothic" panose="020B0400000000000000" pitchFamily="50" charset="-128"/>
                <a:ea typeface="BIZ UDPGothic" panose="020B0400000000000000" pitchFamily="50" charset="-128"/>
                <a:cs typeface="Adobe Clean Han Black"/>
              </a:rPr>
              <a:t>お問い合せ、ご用命は</a:t>
            </a:r>
            <a:r>
              <a:rPr sz="750" dirty="0" smtClean="0">
                <a:solidFill>
                  <a:srgbClr val="231F20"/>
                </a:solidFill>
                <a:latin typeface="BIZ UDPGothic" panose="020B0400000000000000" pitchFamily="50" charset="-128"/>
                <a:ea typeface="BIZ UDPGothic" panose="020B0400000000000000" pitchFamily="50" charset="-128"/>
                <a:cs typeface="Adobe Clean Han Black"/>
              </a:rPr>
              <a:t>……</a:t>
            </a:r>
            <a:endParaRPr lang="en-US" sz="750" dirty="0" smtClean="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smtClean="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smtClean="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smtClean="0">
              <a:solidFill>
                <a:srgbClr val="231F20"/>
              </a:solidFill>
              <a:latin typeface="BIZ UDPGothic" panose="020B0400000000000000" pitchFamily="50" charset="-128"/>
              <a:ea typeface="BIZ UDPGothic" panose="020B0400000000000000" pitchFamily="50" charset="-128"/>
              <a:cs typeface="Adobe Clean Han Black"/>
            </a:endParaRPr>
          </a:p>
          <a:p>
            <a:pPr marL="150495" indent="-100330">
              <a:lnSpc>
                <a:spcPct val="100000"/>
              </a:lnSpc>
              <a:spcBef>
                <a:spcPts val="220"/>
              </a:spcBef>
              <a:buSzPct val="86666"/>
              <a:buChar char="●"/>
              <a:tabLst>
                <a:tab pos="151130" algn="l"/>
              </a:tabLst>
            </a:pPr>
            <a:endParaRPr lang="en-US" sz="750" dirty="0">
              <a:solidFill>
                <a:srgbClr val="231F20"/>
              </a:solidFill>
              <a:latin typeface="BIZ UDPGothic" panose="020B0400000000000000" pitchFamily="50" charset="-128"/>
              <a:ea typeface="BIZ UDPGothic" panose="020B0400000000000000" pitchFamily="50" charset="-128"/>
              <a:cs typeface="Adobe Clean Han Black"/>
            </a:endParaRPr>
          </a:p>
        </p:txBody>
      </p:sp>
      <p:sp>
        <p:nvSpPr>
          <p:cNvPr id="408" name="object 131"/>
          <p:cNvSpPr txBox="1"/>
          <p:nvPr/>
        </p:nvSpPr>
        <p:spPr>
          <a:xfrm>
            <a:off x="3967376" y="10330718"/>
            <a:ext cx="3218180" cy="98104"/>
          </a:xfrm>
          <a:prstGeom prst="rect">
            <a:avLst/>
          </a:prstGeom>
        </p:spPr>
        <p:txBody>
          <a:bodyPr vert="horz" wrap="square" lIns="0" tIns="13335" rIns="0" bIns="0" rtlCol="0">
            <a:spAutoFit/>
          </a:bodyPr>
          <a:lstStyle/>
          <a:p>
            <a:pPr marL="12700">
              <a:lnSpc>
                <a:spcPct val="100000"/>
              </a:lnSpc>
              <a:spcBef>
                <a:spcPts val="105"/>
              </a:spcBef>
              <a:tabLst>
                <a:tab pos="2280285" algn="l"/>
              </a:tabLst>
            </a:pPr>
            <a:r>
              <a:rPr sz="550" b="1" dirty="0">
                <a:solidFill>
                  <a:srgbClr val="231F20"/>
                </a:solidFill>
                <a:latin typeface="BIZ UDPGothic" panose="020B0400000000000000" pitchFamily="50" charset="-128"/>
                <a:ea typeface="BIZ UDPGothic" panose="020B0400000000000000" pitchFamily="50" charset="-128"/>
                <a:cs typeface="Adobe Clean Han Black"/>
                <a:hlinkClick r:id="rId7"/>
              </a:rPr>
              <a:t>www.ykkap.co.jp/</a:t>
            </a:r>
            <a:r>
              <a:rPr sz="550" b="1">
                <a:solidFill>
                  <a:srgbClr val="231F20"/>
                </a:solidFill>
                <a:latin typeface="BIZ UDPGothic" panose="020B0400000000000000" pitchFamily="50" charset="-128"/>
                <a:ea typeface="BIZ UDPGothic" panose="020B0400000000000000" pitchFamily="50" charset="-128"/>
                <a:cs typeface="Adobe Clean Han Black"/>
              </a:rPr>
              <a:t>	</a:t>
            </a:r>
            <a:r>
              <a:rPr lang="ja-JP" altLang="en-US" sz="550" b="1">
                <a:solidFill>
                  <a:srgbClr val="231F20"/>
                </a:solidFill>
                <a:latin typeface="BIZ UDPGothic" panose="020B0400000000000000" pitchFamily="50" charset="-128"/>
                <a:ea typeface="BIZ UDPGothic" panose="020B0400000000000000" pitchFamily="50" charset="-128"/>
                <a:cs typeface="Adobe Clean Han Black"/>
              </a:rPr>
              <a:t> </a:t>
            </a:r>
            <a:r>
              <a:rPr sz="550" smtClean="0">
                <a:solidFill>
                  <a:srgbClr val="231F20"/>
                </a:solidFill>
                <a:latin typeface="BIZ UDPGothic" panose="020B0400000000000000" pitchFamily="50" charset="-128"/>
                <a:ea typeface="BIZ UDPGothic" panose="020B0400000000000000" pitchFamily="50" charset="-128"/>
                <a:cs typeface="Tahoma"/>
              </a:rPr>
              <a:t>NO </a:t>
            </a:r>
            <a:r>
              <a:rPr lang="ja-JP" altLang="en-US" sz="550" smtClean="0">
                <a:solidFill>
                  <a:srgbClr val="231F20"/>
                </a:solidFill>
                <a:latin typeface="BIZ UDPGothic" panose="020B0400000000000000" pitchFamily="50" charset="-128"/>
                <a:ea typeface="BIZ UDPGothic" panose="020B0400000000000000" pitchFamily="50" charset="-128"/>
                <a:cs typeface="Tahoma"/>
              </a:rPr>
              <a:t> </a:t>
            </a:r>
            <a:r>
              <a:rPr sz="550" smtClean="0">
                <a:solidFill>
                  <a:srgbClr val="231F20"/>
                </a:solidFill>
                <a:latin typeface="BIZ UDPGothic" panose="020B0400000000000000" pitchFamily="50" charset="-128"/>
                <a:ea typeface="BIZ UDPGothic" panose="020B0400000000000000" pitchFamily="50" charset="-128"/>
                <a:cs typeface="Tahoma"/>
              </a:rPr>
              <a:t>XAAAB</a:t>
            </a:r>
            <a:r>
              <a:rPr sz="550" baseline="3968" smtClean="0">
                <a:solidFill>
                  <a:srgbClr val="231F20"/>
                </a:solidFill>
                <a:latin typeface="BIZ UDPGothic" panose="020B0400000000000000" pitchFamily="50" charset="-128"/>
                <a:ea typeface="BIZ UDPGothic" panose="020B0400000000000000" pitchFamily="50" charset="-128"/>
                <a:cs typeface="Tahoma"/>
              </a:rPr>
              <a:t>- </a:t>
            </a:r>
            <a:r>
              <a:rPr sz="550" dirty="0">
                <a:solidFill>
                  <a:srgbClr val="231F20"/>
                </a:solidFill>
                <a:latin typeface="BIZ UDPGothic" panose="020B0400000000000000" pitchFamily="50" charset="-128"/>
                <a:ea typeface="BIZ UDPGothic" panose="020B0400000000000000" pitchFamily="50" charset="-128"/>
                <a:cs typeface="Tahoma"/>
              </a:rPr>
              <a:t>H23</a:t>
            </a:r>
            <a:r>
              <a:rPr sz="550" baseline="3968" dirty="0">
                <a:solidFill>
                  <a:srgbClr val="231F20"/>
                </a:solidFill>
                <a:latin typeface="BIZ UDPGothic" panose="020B0400000000000000" pitchFamily="50" charset="-128"/>
                <a:ea typeface="BIZ UDPGothic" panose="020B0400000000000000" pitchFamily="50" charset="-128"/>
                <a:cs typeface="Tahoma"/>
              </a:rPr>
              <a:t>-</a:t>
            </a:r>
            <a:r>
              <a:rPr sz="550" dirty="0">
                <a:solidFill>
                  <a:srgbClr val="231F20"/>
                </a:solidFill>
                <a:latin typeface="BIZ UDPGothic" panose="020B0400000000000000" pitchFamily="50" charset="-128"/>
                <a:ea typeface="BIZ UDPGothic" panose="020B0400000000000000" pitchFamily="50" charset="-128"/>
                <a:cs typeface="Tahoma"/>
              </a:rPr>
              <a:t>051</a:t>
            </a:r>
            <a:r>
              <a:rPr sz="550" baseline="3968" dirty="0">
                <a:solidFill>
                  <a:srgbClr val="231F20"/>
                </a:solidFill>
                <a:latin typeface="BIZ UDPGothic" panose="020B0400000000000000" pitchFamily="50" charset="-128"/>
                <a:ea typeface="BIZ UDPGothic" panose="020B0400000000000000" pitchFamily="50" charset="-128"/>
                <a:cs typeface="Tahoma"/>
              </a:rPr>
              <a:t>-</a:t>
            </a:r>
            <a:r>
              <a:rPr sz="550" dirty="0">
                <a:solidFill>
                  <a:srgbClr val="231F20"/>
                </a:solidFill>
                <a:latin typeface="BIZ UDPGothic" panose="020B0400000000000000" pitchFamily="50" charset="-128"/>
                <a:ea typeface="BIZ UDPGothic" panose="020B0400000000000000" pitchFamily="50" charset="-128"/>
                <a:cs typeface="Tahoma"/>
              </a:rPr>
              <a:t>1</a:t>
            </a:r>
            <a:endParaRPr sz="550" dirty="0">
              <a:latin typeface="BIZ UDPGothic" panose="020B0400000000000000" pitchFamily="50" charset="-128"/>
              <a:ea typeface="BIZ UDPGothic" panose="020B0400000000000000" pitchFamily="50" charset="-128"/>
              <a:cs typeface="Tahoma"/>
            </a:endParaRPr>
          </a:p>
        </p:txBody>
      </p:sp>
      <p:sp>
        <p:nvSpPr>
          <p:cNvPr id="410" name="object 133"/>
          <p:cNvSpPr txBox="1"/>
          <p:nvPr/>
        </p:nvSpPr>
        <p:spPr>
          <a:xfrm>
            <a:off x="411641" y="10400976"/>
            <a:ext cx="1237815" cy="105157"/>
          </a:xfrm>
          <a:prstGeom prst="rect">
            <a:avLst/>
          </a:prstGeom>
        </p:spPr>
        <p:txBody>
          <a:bodyPr vert="horz" wrap="square" lIns="0" tIns="12700" rIns="0" bIns="0" rtlCol="0">
            <a:spAutoFit/>
          </a:bodyPr>
          <a:lstStyle/>
          <a:p>
            <a:pPr marL="12700" algn="dist">
              <a:lnSpc>
                <a:spcPct val="100000"/>
              </a:lnSpc>
              <a:spcBef>
                <a:spcPts val="100"/>
              </a:spcBef>
            </a:pPr>
            <a:r>
              <a:rPr sz="600" dirty="0">
                <a:solidFill>
                  <a:srgbClr val="231F20"/>
                </a:solidFill>
                <a:latin typeface="BIZ UDPGothic" panose="020B0400000000000000" pitchFamily="50" charset="-128"/>
                <a:ea typeface="BIZ UDPGothic" panose="020B0400000000000000" pitchFamily="50" charset="-128"/>
                <a:cs typeface="Tahoma"/>
              </a:rPr>
              <a:t>* B H 2 3 - 0 5 1 - 1 *</a:t>
            </a:r>
            <a:endParaRPr sz="600">
              <a:latin typeface="BIZ UDPGothic" panose="020B0400000000000000" pitchFamily="50" charset="-128"/>
              <a:ea typeface="BIZ UDPGothic" panose="020B0400000000000000" pitchFamily="50" charset="-128"/>
              <a:cs typeface="Tahoma"/>
            </a:endParaRPr>
          </a:p>
        </p:txBody>
      </p:sp>
      <p:sp>
        <p:nvSpPr>
          <p:cNvPr id="412" name="object 135"/>
          <p:cNvSpPr/>
          <p:nvPr/>
        </p:nvSpPr>
        <p:spPr>
          <a:xfrm>
            <a:off x="385891" y="10027587"/>
            <a:ext cx="1332230" cy="360045"/>
          </a:xfrm>
          <a:custGeom>
            <a:avLst/>
            <a:gdLst/>
            <a:ahLst/>
            <a:cxnLst/>
            <a:rect l="l" t="t" r="r" b="b"/>
            <a:pathLst>
              <a:path w="1332230" h="360045">
                <a:moveTo>
                  <a:pt x="7696" y="0"/>
                </a:moveTo>
                <a:lnTo>
                  <a:pt x="0" y="0"/>
                </a:lnTo>
                <a:lnTo>
                  <a:pt x="0" y="360006"/>
                </a:lnTo>
                <a:lnTo>
                  <a:pt x="7696" y="360006"/>
                </a:lnTo>
                <a:lnTo>
                  <a:pt x="7696" y="0"/>
                </a:lnTo>
                <a:close/>
              </a:path>
              <a:path w="1332230" h="360045">
                <a:moveTo>
                  <a:pt x="34645" y="0"/>
                </a:moveTo>
                <a:lnTo>
                  <a:pt x="26949" y="0"/>
                </a:lnTo>
                <a:lnTo>
                  <a:pt x="26949" y="360006"/>
                </a:lnTo>
                <a:lnTo>
                  <a:pt x="34645" y="360006"/>
                </a:lnTo>
                <a:lnTo>
                  <a:pt x="34645" y="0"/>
                </a:lnTo>
                <a:close/>
              </a:path>
              <a:path w="1332230" h="360045">
                <a:moveTo>
                  <a:pt x="61607" y="0"/>
                </a:moveTo>
                <a:lnTo>
                  <a:pt x="42354" y="0"/>
                </a:lnTo>
                <a:lnTo>
                  <a:pt x="42354" y="360006"/>
                </a:lnTo>
                <a:lnTo>
                  <a:pt x="61607" y="360006"/>
                </a:lnTo>
                <a:lnTo>
                  <a:pt x="61607" y="0"/>
                </a:lnTo>
                <a:close/>
              </a:path>
              <a:path w="1332230" h="360045">
                <a:moveTo>
                  <a:pt x="88544" y="0"/>
                </a:moveTo>
                <a:lnTo>
                  <a:pt x="69291" y="0"/>
                </a:lnTo>
                <a:lnTo>
                  <a:pt x="69291" y="360006"/>
                </a:lnTo>
                <a:lnTo>
                  <a:pt x="88544" y="360006"/>
                </a:lnTo>
                <a:lnTo>
                  <a:pt x="88544" y="0"/>
                </a:lnTo>
                <a:close/>
              </a:path>
              <a:path w="1332230" h="360045">
                <a:moveTo>
                  <a:pt x="103949" y="0"/>
                </a:moveTo>
                <a:lnTo>
                  <a:pt x="96240" y="0"/>
                </a:lnTo>
                <a:lnTo>
                  <a:pt x="96240" y="360006"/>
                </a:lnTo>
                <a:lnTo>
                  <a:pt x="103949" y="360006"/>
                </a:lnTo>
                <a:lnTo>
                  <a:pt x="103949" y="0"/>
                </a:lnTo>
                <a:close/>
              </a:path>
              <a:path w="1332230" h="360045">
                <a:moveTo>
                  <a:pt x="119354" y="0"/>
                </a:moveTo>
                <a:lnTo>
                  <a:pt x="111645" y="0"/>
                </a:lnTo>
                <a:lnTo>
                  <a:pt x="111645" y="360006"/>
                </a:lnTo>
                <a:lnTo>
                  <a:pt x="119354" y="360006"/>
                </a:lnTo>
                <a:lnTo>
                  <a:pt x="119354" y="0"/>
                </a:lnTo>
                <a:close/>
              </a:path>
              <a:path w="1332230" h="360045">
                <a:moveTo>
                  <a:pt x="146291" y="0"/>
                </a:moveTo>
                <a:lnTo>
                  <a:pt x="127038" y="0"/>
                </a:lnTo>
                <a:lnTo>
                  <a:pt x="127038" y="360006"/>
                </a:lnTo>
                <a:lnTo>
                  <a:pt x="146291" y="360006"/>
                </a:lnTo>
                <a:lnTo>
                  <a:pt x="146291" y="0"/>
                </a:lnTo>
                <a:close/>
              </a:path>
              <a:path w="1332230" h="360045">
                <a:moveTo>
                  <a:pt x="161683" y="0"/>
                </a:moveTo>
                <a:lnTo>
                  <a:pt x="153987" y="0"/>
                </a:lnTo>
                <a:lnTo>
                  <a:pt x="153987" y="360006"/>
                </a:lnTo>
                <a:lnTo>
                  <a:pt x="161683" y="360006"/>
                </a:lnTo>
                <a:lnTo>
                  <a:pt x="161683" y="0"/>
                </a:lnTo>
                <a:close/>
              </a:path>
              <a:path w="1332230" h="360045">
                <a:moveTo>
                  <a:pt x="188633" y="0"/>
                </a:moveTo>
                <a:lnTo>
                  <a:pt x="180936" y="0"/>
                </a:lnTo>
                <a:lnTo>
                  <a:pt x="180936" y="360006"/>
                </a:lnTo>
                <a:lnTo>
                  <a:pt x="188633" y="360006"/>
                </a:lnTo>
                <a:lnTo>
                  <a:pt x="188633" y="0"/>
                </a:lnTo>
                <a:close/>
              </a:path>
              <a:path w="1332230" h="360045">
                <a:moveTo>
                  <a:pt x="215595" y="0"/>
                </a:moveTo>
                <a:lnTo>
                  <a:pt x="196342" y="0"/>
                </a:lnTo>
                <a:lnTo>
                  <a:pt x="196342" y="360006"/>
                </a:lnTo>
                <a:lnTo>
                  <a:pt x="215595" y="360006"/>
                </a:lnTo>
                <a:lnTo>
                  <a:pt x="215595" y="0"/>
                </a:lnTo>
                <a:close/>
              </a:path>
              <a:path w="1332230" h="360045">
                <a:moveTo>
                  <a:pt x="242544" y="0"/>
                </a:moveTo>
                <a:lnTo>
                  <a:pt x="223291" y="0"/>
                </a:lnTo>
                <a:lnTo>
                  <a:pt x="223291" y="360006"/>
                </a:lnTo>
                <a:lnTo>
                  <a:pt x="242544" y="360006"/>
                </a:lnTo>
                <a:lnTo>
                  <a:pt x="242544" y="0"/>
                </a:lnTo>
                <a:close/>
              </a:path>
              <a:path w="1332230" h="360045">
                <a:moveTo>
                  <a:pt x="257937" y="0"/>
                </a:moveTo>
                <a:lnTo>
                  <a:pt x="250228" y="0"/>
                </a:lnTo>
                <a:lnTo>
                  <a:pt x="250228" y="360006"/>
                </a:lnTo>
                <a:lnTo>
                  <a:pt x="257937" y="360006"/>
                </a:lnTo>
                <a:lnTo>
                  <a:pt x="257937" y="0"/>
                </a:lnTo>
                <a:close/>
              </a:path>
              <a:path w="1332230" h="360045">
                <a:moveTo>
                  <a:pt x="273342" y="0"/>
                </a:moveTo>
                <a:lnTo>
                  <a:pt x="265633" y="0"/>
                </a:lnTo>
                <a:lnTo>
                  <a:pt x="265633" y="360006"/>
                </a:lnTo>
                <a:lnTo>
                  <a:pt x="273342" y="360006"/>
                </a:lnTo>
                <a:lnTo>
                  <a:pt x="273342" y="0"/>
                </a:lnTo>
                <a:close/>
              </a:path>
              <a:path w="1332230" h="360045">
                <a:moveTo>
                  <a:pt x="311835" y="0"/>
                </a:moveTo>
                <a:lnTo>
                  <a:pt x="292582" y="0"/>
                </a:lnTo>
                <a:lnTo>
                  <a:pt x="292582" y="360006"/>
                </a:lnTo>
                <a:lnTo>
                  <a:pt x="311835" y="360006"/>
                </a:lnTo>
                <a:lnTo>
                  <a:pt x="311835" y="0"/>
                </a:lnTo>
                <a:close/>
              </a:path>
              <a:path w="1332230" h="360045">
                <a:moveTo>
                  <a:pt x="327228" y="0"/>
                </a:moveTo>
                <a:lnTo>
                  <a:pt x="319532" y="0"/>
                </a:lnTo>
                <a:lnTo>
                  <a:pt x="319532" y="360006"/>
                </a:lnTo>
                <a:lnTo>
                  <a:pt x="327228" y="360006"/>
                </a:lnTo>
                <a:lnTo>
                  <a:pt x="327228" y="0"/>
                </a:lnTo>
                <a:close/>
              </a:path>
              <a:path w="1332230" h="360045">
                <a:moveTo>
                  <a:pt x="342620" y="0"/>
                </a:moveTo>
                <a:lnTo>
                  <a:pt x="334924" y="0"/>
                </a:lnTo>
                <a:lnTo>
                  <a:pt x="334924" y="360006"/>
                </a:lnTo>
                <a:lnTo>
                  <a:pt x="342620" y="360006"/>
                </a:lnTo>
                <a:lnTo>
                  <a:pt x="342620" y="0"/>
                </a:lnTo>
                <a:close/>
              </a:path>
              <a:path w="1332230" h="360045">
                <a:moveTo>
                  <a:pt x="369582" y="0"/>
                </a:moveTo>
                <a:lnTo>
                  <a:pt x="350329" y="0"/>
                </a:lnTo>
                <a:lnTo>
                  <a:pt x="350329" y="360006"/>
                </a:lnTo>
                <a:lnTo>
                  <a:pt x="369582" y="360006"/>
                </a:lnTo>
                <a:lnTo>
                  <a:pt x="369582" y="0"/>
                </a:lnTo>
                <a:close/>
              </a:path>
              <a:path w="1332230" h="360045">
                <a:moveTo>
                  <a:pt x="396532" y="0"/>
                </a:moveTo>
                <a:lnTo>
                  <a:pt x="388823" y="0"/>
                </a:lnTo>
                <a:lnTo>
                  <a:pt x="388823" y="360006"/>
                </a:lnTo>
                <a:lnTo>
                  <a:pt x="396532" y="360006"/>
                </a:lnTo>
                <a:lnTo>
                  <a:pt x="396532" y="0"/>
                </a:lnTo>
                <a:close/>
              </a:path>
              <a:path w="1332230" h="360045">
                <a:moveTo>
                  <a:pt x="411924" y="0"/>
                </a:moveTo>
                <a:lnTo>
                  <a:pt x="404215" y="0"/>
                </a:lnTo>
                <a:lnTo>
                  <a:pt x="404215" y="360006"/>
                </a:lnTo>
                <a:lnTo>
                  <a:pt x="411924" y="360006"/>
                </a:lnTo>
                <a:lnTo>
                  <a:pt x="411924" y="0"/>
                </a:lnTo>
                <a:close/>
              </a:path>
              <a:path w="1332230" h="360045">
                <a:moveTo>
                  <a:pt x="438873" y="0"/>
                </a:moveTo>
                <a:lnTo>
                  <a:pt x="419620" y="0"/>
                </a:lnTo>
                <a:lnTo>
                  <a:pt x="419620" y="360006"/>
                </a:lnTo>
                <a:lnTo>
                  <a:pt x="438873" y="360006"/>
                </a:lnTo>
                <a:lnTo>
                  <a:pt x="438873" y="0"/>
                </a:lnTo>
                <a:close/>
              </a:path>
              <a:path w="1332230" h="360045">
                <a:moveTo>
                  <a:pt x="465823" y="0"/>
                </a:moveTo>
                <a:lnTo>
                  <a:pt x="446570" y="0"/>
                </a:lnTo>
                <a:lnTo>
                  <a:pt x="446570" y="360006"/>
                </a:lnTo>
                <a:lnTo>
                  <a:pt x="465823" y="360006"/>
                </a:lnTo>
                <a:lnTo>
                  <a:pt x="465823" y="0"/>
                </a:lnTo>
                <a:close/>
              </a:path>
              <a:path w="1332230" h="360045">
                <a:moveTo>
                  <a:pt x="492772" y="0"/>
                </a:moveTo>
                <a:lnTo>
                  <a:pt x="473519" y="0"/>
                </a:lnTo>
                <a:lnTo>
                  <a:pt x="473519" y="360006"/>
                </a:lnTo>
                <a:lnTo>
                  <a:pt x="492772" y="360006"/>
                </a:lnTo>
                <a:lnTo>
                  <a:pt x="492772" y="0"/>
                </a:lnTo>
                <a:close/>
              </a:path>
              <a:path w="1332230" h="360045">
                <a:moveTo>
                  <a:pt x="519709" y="0"/>
                </a:moveTo>
                <a:lnTo>
                  <a:pt x="512013" y="0"/>
                </a:lnTo>
                <a:lnTo>
                  <a:pt x="512013" y="360006"/>
                </a:lnTo>
                <a:lnTo>
                  <a:pt x="519709" y="360006"/>
                </a:lnTo>
                <a:lnTo>
                  <a:pt x="519709" y="0"/>
                </a:lnTo>
                <a:close/>
              </a:path>
              <a:path w="1332230" h="360045">
                <a:moveTo>
                  <a:pt x="535114" y="0"/>
                </a:moveTo>
                <a:lnTo>
                  <a:pt x="527418" y="0"/>
                </a:lnTo>
                <a:lnTo>
                  <a:pt x="527418" y="360006"/>
                </a:lnTo>
                <a:lnTo>
                  <a:pt x="535114" y="360006"/>
                </a:lnTo>
                <a:lnTo>
                  <a:pt x="535114" y="0"/>
                </a:lnTo>
                <a:close/>
              </a:path>
              <a:path w="1332230" h="360045">
                <a:moveTo>
                  <a:pt x="550519" y="0"/>
                </a:moveTo>
                <a:lnTo>
                  <a:pt x="542810" y="0"/>
                </a:lnTo>
                <a:lnTo>
                  <a:pt x="542810" y="360006"/>
                </a:lnTo>
                <a:lnTo>
                  <a:pt x="550519" y="360006"/>
                </a:lnTo>
                <a:lnTo>
                  <a:pt x="550519" y="0"/>
                </a:lnTo>
                <a:close/>
              </a:path>
              <a:path w="1332230" h="360045">
                <a:moveTo>
                  <a:pt x="565912" y="0"/>
                </a:moveTo>
                <a:lnTo>
                  <a:pt x="558203" y="0"/>
                </a:lnTo>
                <a:lnTo>
                  <a:pt x="558203" y="360006"/>
                </a:lnTo>
                <a:lnTo>
                  <a:pt x="565912" y="360006"/>
                </a:lnTo>
                <a:lnTo>
                  <a:pt x="565912" y="0"/>
                </a:lnTo>
                <a:close/>
              </a:path>
              <a:path w="1332230" h="360045">
                <a:moveTo>
                  <a:pt x="592848" y="0"/>
                </a:moveTo>
                <a:lnTo>
                  <a:pt x="585165" y="0"/>
                </a:lnTo>
                <a:lnTo>
                  <a:pt x="585165" y="360006"/>
                </a:lnTo>
                <a:lnTo>
                  <a:pt x="592848" y="360006"/>
                </a:lnTo>
                <a:lnTo>
                  <a:pt x="592848" y="0"/>
                </a:lnTo>
                <a:close/>
              </a:path>
              <a:path w="1332230" h="360045">
                <a:moveTo>
                  <a:pt x="608253" y="0"/>
                </a:moveTo>
                <a:lnTo>
                  <a:pt x="600557" y="0"/>
                </a:lnTo>
                <a:lnTo>
                  <a:pt x="600557" y="360006"/>
                </a:lnTo>
                <a:lnTo>
                  <a:pt x="608253" y="360006"/>
                </a:lnTo>
                <a:lnTo>
                  <a:pt x="608253" y="0"/>
                </a:lnTo>
                <a:close/>
              </a:path>
              <a:path w="1332230" h="360045">
                <a:moveTo>
                  <a:pt x="635203" y="0"/>
                </a:moveTo>
                <a:lnTo>
                  <a:pt x="615950" y="0"/>
                </a:lnTo>
                <a:lnTo>
                  <a:pt x="615950" y="360006"/>
                </a:lnTo>
                <a:lnTo>
                  <a:pt x="635203" y="360006"/>
                </a:lnTo>
                <a:lnTo>
                  <a:pt x="635203" y="0"/>
                </a:lnTo>
                <a:close/>
              </a:path>
              <a:path w="1332230" h="360045">
                <a:moveTo>
                  <a:pt x="662152" y="0"/>
                </a:moveTo>
                <a:lnTo>
                  <a:pt x="642899" y="0"/>
                </a:lnTo>
                <a:lnTo>
                  <a:pt x="642899" y="360006"/>
                </a:lnTo>
                <a:lnTo>
                  <a:pt x="662152" y="360006"/>
                </a:lnTo>
                <a:lnTo>
                  <a:pt x="662152" y="0"/>
                </a:lnTo>
                <a:close/>
              </a:path>
              <a:path w="1332230" h="360045">
                <a:moveTo>
                  <a:pt x="677545" y="0"/>
                </a:moveTo>
                <a:lnTo>
                  <a:pt x="669848" y="0"/>
                </a:lnTo>
                <a:lnTo>
                  <a:pt x="669848" y="360006"/>
                </a:lnTo>
                <a:lnTo>
                  <a:pt x="677545" y="360006"/>
                </a:lnTo>
                <a:lnTo>
                  <a:pt x="677545" y="0"/>
                </a:lnTo>
                <a:close/>
              </a:path>
              <a:path w="1332230" h="360045">
                <a:moveTo>
                  <a:pt x="692937" y="0"/>
                </a:moveTo>
                <a:lnTo>
                  <a:pt x="685253" y="0"/>
                </a:lnTo>
                <a:lnTo>
                  <a:pt x="685253" y="360006"/>
                </a:lnTo>
                <a:lnTo>
                  <a:pt x="692937" y="360006"/>
                </a:lnTo>
                <a:lnTo>
                  <a:pt x="692937" y="0"/>
                </a:lnTo>
                <a:close/>
              </a:path>
              <a:path w="1332230" h="360045">
                <a:moveTo>
                  <a:pt x="731443" y="0"/>
                </a:moveTo>
                <a:lnTo>
                  <a:pt x="712190" y="0"/>
                </a:lnTo>
                <a:lnTo>
                  <a:pt x="712190" y="360006"/>
                </a:lnTo>
                <a:lnTo>
                  <a:pt x="731443" y="360006"/>
                </a:lnTo>
                <a:lnTo>
                  <a:pt x="731443" y="0"/>
                </a:lnTo>
                <a:close/>
              </a:path>
              <a:path w="1332230" h="360045">
                <a:moveTo>
                  <a:pt x="758405" y="0"/>
                </a:moveTo>
                <a:lnTo>
                  <a:pt x="739152" y="0"/>
                </a:lnTo>
                <a:lnTo>
                  <a:pt x="739152" y="360006"/>
                </a:lnTo>
                <a:lnTo>
                  <a:pt x="758405" y="360006"/>
                </a:lnTo>
                <a:lnTo>
                  <a:pt x="758405" y="0"/>
                </a:lnTo>
                <a:close/>
              </a:path>
              <a:path w="1332230" h="360045">
                <a:moveTo>
                  <a:pt x="773785" y="0"/>
                </a:moveTo>
                <a:lnTo>
                  <a:pt x="766102" y="0"/>
                </a:lnTo>
                <a:lnTo>
                  <a:pt x="766102" y="360006"/>
                </a:lnTo>
                <a:lnTo>
                  <a:pt x="773785" y="360006"/>
                </a:lnTo>
                <a:lnTo>
                  <a:pt x="773785" y="0"/>
                </a:lnTo>
                <a:close/>
              </a:path>
              <a:path w="1332230" h="360045">
                <a:moveTo>
                  <a:pt x="800747" y="0"/>
                </a:moveTo>
                <a:lnTo>
                  <a:pt x="781494" y="0"/>
                </a:lnTo>
                <a:lnTo>
                  <a:pt x="781494" y="360006"/>
                </a:lnTo>
                <a:lnTo>
                  <a:pt x="800747" y="360006"/>
                </a:lnTo>
                <a:lnTo>
                  <a:pt x="800747" y="0"/>
                </a:lnTo>
                <a:close/>
              </a:path>
              <a:path w="1332230" h="360045">
                <a:moveTo>
                  <a:pt x="816152" y="0"/>
                </a:moveTo>
                <a:lnTo>
                  <a:pt x="808443" y="0"/>
                </a:lnTo>
                <a:lnTo>
                  <a:pt x="808443" y="360006"/>
                </a:lnTo>
                <a:lnTo>
                  <a:pt x="816152" y="360006"/>
                </a:lnTo>
                <a:lnTo>
                  <a:pt x="816152" y="0"/>
                </a:lnTo>
                <a:close/>
              </a:path>
              <a:path w="1332230" h="360045">
                <a:moveTo>
                  <a:pt x="854646" y="0"/>
                </a:moveTo>
                <a:lnTo>
                  <a:pt x="835393" y="0"/>
                </a:lnTo>
                <a:lnTo>
                  <a:pt x="835393" y="360006"/>
                </a:lnTo>
                <a:lnTo>
                  <a:pt x="854646" y="360006"/>
                </a:lnTo>
                <a:lnTo>
                  <a:pt x="854646" y="0"/>
                </a:lnTo>
                <a:close/>
              </a:path>
              <a:path w="1332230" h="360045">
                <a:moveTo>
                  <a:pt x="870026" y="0"/>
                </a:moveTo>
                <a:lnTo>
                  <a:pt x="862330" y="0"/>
                </a:lnTo>
                <a:lnTo>
                  <a:pt x="862330" y="360006"/>
                </a:lnTo>
                <a:lnTo>
                  <a:pt x="870026" y="360006"/>
                </a:lnTo>
                <a:lnTo>
                  <a:pt x="870026" y="0"/>
                </a:lnTo>
                <a:close/>
              </a:path>
              <a:path w="1332230" h="360045">
                <a:moveTo>
                  <a:pt x="885431" y="0"/>
                </a:moveTo>
                <a:lnTo>
                  <a:pt x="877735" y="0"/>
                </a:lnTo>
                <a:lnTo>
                  <a:pt x="877735" y="360006"/>
                </a:lnTo>
                <a:lnTo>
                  <a:pt x="885431" y="360006"/>
                </a:lnTo>
                <a:lnTo>
                  <a:pt x="885431" y="0"/>
                </a:lnTo>
                <a:close/>
              </a:path>
              <a:path w="1332230" h="360045">
                <a:moveTo>
                  <a:pt x="912393" y="0"/>
                </a:moveTo>
                <a:lnTo>
                  <a:pt x="893140" y="0"/>
                </a:lnTo>
                <a:lnTo>
                  <a:pt x="893140" y="360006"/>
                </a:lnTo>
                <a:lnTo>
                  <a:pt x="912393" y="360006"/>
                </a:lnTo>
                <a:lnTo>
                  <a:pt x="912393" y="0"/>
                </a:lnTo>
                <a:close/>
              </a:path>
              <a:path w="1332230" h="360045">
                <a:moveTo>
                  <a:pt x="927773" y="0"/>
                </a:moveTo>
                <a:lnTo>
                  <a:pt x="920076" y="0"/>
                </a:lnTo>
                <a:lnTo>
                  <a:pt x="920076" y="360006"/>
                </a:lnTo>
                <a:lnTo>
                  <a:pt x="927773" y="360006"/>
                </a:lnTo>
                <a:lnTo>
                  <a:pt x="927773" y="0"/>
                </a:lnTo>
                <a:close/>
              </a:path>
              <a:path w="1332230" h="360045">
                <a:moveTo>
                  <a:pt x="954735" y="0"/>
                </a:moveTo>
                <a:lnTo>
                  <a:pt x="947026" y="0"/>
                </a:lnTo>
                <a:lnTo>
                  <a:pt x="947026" y="360006"/>
                </a:lnTo>
                <a:lnTo>
                  <a:pt x="954735" y="360006"/>
                </a:lnTo>
                <a:lnTo>
                  <a:pt x="954735" y="0"/>
                </a:lnTo>
                <a:close/>
              </a:path>
              <a:path w="1332230" h="360045">
                <a:moveTo>
                  <a:pt x="970140" y="0"/>
                </a:moveTo>
                <a:lnTo>
                  <a:pt x="962431" y="0"/>
                </a:lnTo>
                <a:lnTo>
                  <a:pt x="962431" y="360006"/>
                </a:lnTo>
                <a:lnTo>
                  <a:pt x="970140" y="360006"/>
                </a:lnTo>
                <a:lnTo>
                  <a:pt x="970140" y="0"/>
                </a:lnTo>
                <a:close/>
              </a:path>
              <a:path w="1332230" h="360045">
                <a:moveTo>
                  <a:pt x="997077" y="0"/>
                </a:moveTo>
                <a:lnTo>
                  <a:pt x="977823" y="0"/>
                </a:lnTo>
                <a:lnTo>
                  <a:pt x="977823" y="360006"/>
                </a:lnTo>
                <a:lnTo>
                  <a:pt x="997077" y="360006"/>
                </a:lnTo>
                <a:lnTo>
                  <a:pt x="997077" y="0"/>
                </a:lnTo>
                <a:close/>
              </a:path>
              <a:path w="1332230" h="360045">
                <a:moveTo>
                  <a:pt x="1012482" y="0"/>
                </a:moveTo>
                <a:lnTo>
                  <a:pt x="1004773" y="0"/>
                </a:lnTo>
                <a:lnTo>
                  <a:pt x="1004773" y="360006"/>
                </a:lnTo>
                <a:lnTo>
                  <a:pt x="1012482" y="360006"/>
                </a:lnTo>
                <a:lnTo>
                  <a:pt x="1012482" y="0"/>
                </a:lnTo>
                <a:close/>
              </a:path>
              <a:path w="1332230" h="360045">
                <a:moveTo>
                  <a:pt x="1039418" y="0"/>
                </a:moveTo>
                <a:lnTo>
                  <a:pt x="1031722" y="0"/>
                </a:lnTo>
                <a:lnTo>
                  <a:pt x="1031722" y="360006"/>
                </a:lnTo>
                <a:lnTo>
                  <a:pt x="1039418" y="360006"/>
                </a:lnTo>
                <a:lnTo>
                  <a:pt x="1039418" y="0"/>
                </a:lnTo>
                <a:close/>
              </a:path>
              <a:path w="1332230" h="360045">
                <a:moveTo>
                  <a:pt x="1054798" y="0"/>
                </a:moveTo>
                <a:lnTo>
                  <a:pt x="1047127" y="0"/>
                </a:lnTo>
                <a:lnTo>
                  <a:pt x="1047127" y="360006"/>
                </a:lnTo>
                <a:lnTo>
                  <a:pt x="1054798" y="360006"/>
                </a:lnTo>
                <a:lnTo>
                  <a:pt x="1054798" y="0"/>
                </a:lnTo>
                <a:close/>
              </a:path>
              <a:path w="1332230" h="360045">
                <a:moveTo>
                  <a:pt x="1081773" y="0"/>
                </a:moveTo>
                <a:lnTo>
                  <a:pt x="1062520" y="0"/>
                </a:lnTo>
                <a:lnTo>
                  <a:pt x="1062520" y="360006"/>
                </a:lnTo>
                <a:lnTo>
                  <a:pt x="1081773" y="360006"/>
                </a:lnTo>
                <a:lnTo>
                  <a:pt x="1081773" y="0"/>
                </a:lnTo>
                <a:close/>
              </a:path>
              <a:path w="1332230" h="360045">
                <a:moveTo>
                  <a:pt x="1108722" y="0"/>
                </a:moveTo>
                <a:lnTo>
                  <a:pt x="1089469" y="0"/>
                </a:lnTo>
                <a:lnTo>
                  <a:pt x="1089469" y="360006"/>
                </a:lnTo>
                <a:lnTo>
                  <a:pt x="1108722" y="360006"/>
                </a:lnTo>
                <a:lnTo>
                  <a:pt x="1108722" y="0"/>
                </a:lnTo>
                <a:close/>
              </a:path>
              <a:path w="1332230" h="360045">
                <a:moveTo>
                  <a:pt x="1135672" y="0"/>
                </a:moveTo>
                <a:lnTo>
                  <a:pt x="1116418" y="0"/>
                </a:lnTo>
                <a:lnTo>
                  <a:pt x="1116418" y="360006"/>
                </a:lnTo>
                <a:lnTo>
                  <a:pt x="1135672" y="360006"/>
                </a:lnTo>
                <a:lnTo>
                  <a:pt x="1135672" y="0"/>
                </a:lnTo>
                <a:close/>
              </a:path>
              <a:path w="1332230" h="360045">
                <a:moveTo>
                  <a:pt x="1151051" y="0"/>
                </a:moveTo>
                <a:lnTo>
                  <a:pt x="1143368" y="0"/>
                </a:lnTo>
                <a:lnTo>
                  <a:pt x="1143368" y="360006"/>
                </a:lnTo>
                <a:lnTo>
                  <a:pt x="1151051" y="360006"/>
                </a:lnTo>
                <a:lnTo>
                  <a:pt x="1151051" y="0"/>
                </a:lnTo>
                <a:close/>
              </a:path>
              <a:path w="1332230" h="360045">
                <a:moveTo>
                  <a:pt x="1178001" y="0"/>
                </a:moveTo>
                <a:lnTo>
                  <a:pt x="1170305" y="0"/>
                </a:lnTo>
                <a:lnTo>
                  <a:pt x="1170305" y="360006"/>
                </a:lnTo>
                <a:lnTo>
                  <a:pt x="1178001" y="360006"/>
                </a:lnTo>
                <a:lnTo>
                  <a:pt x="1178001" y="0"/>
                </a:lnTo>
                <a:close/>
              </a:path>
              <a:path w="1332230" h="360045">
                <a:moveTo>
                  <a:pt x="1193406" y="0"/>
                </a:moveTo>
                <a:lnTo>
                  <a:pt x="1185710" y="0"/>
                </a:lnTo>
                <a:lnTo>
                  <a:pt x="1185710" y="360006"/>
                </a:lnTo>
                <a:lnTo>
                  <a:pt x="1193406" y="360006"/>
                </a:lnTo>
                <a:lnTo>
                  <a:pt x="1193406" y="0"/>
                </a:lnTo>
                <a:close/>
              </a:path>
              <a:path w="1332230" h="360045">
                <a:moveTo>
                  <a:pt x="1220368" y="0"/>
                </a:moveTo>
                <a:lnTo>
                  <a:pt x="1201115" y="0"/>
                </a:lnTo>
                <a:lnTo>
                  <a:pt x="1201115" y="360006"/>
                </a:lnTo>
                <a:lnTo>
                  <a:pt x="1220368" y="360006"/>
                </a:lnTo>
                <a:lnTo>
                  <a:pt x="1220368" y="0"/>
                </a:lnTo>
                <a:close/>
              </a:path>
              <a:path w="1332230" h="360045">
                <a:moveTo>
                  <a:pt x="1235748" y="0"/>
                </a:moveTo>
                <a:lnTo>
                  <a:pt x="1228051" y="0"/>
                </a:lnTo>
                <a:lnTo>
                  <a:pt x="1228051" y="360006"/>
                </a:lnTo>
                <a:lnTo>
                  <a:pt x="1235748" y="360006"/>
                </a:lnTo>
                <a:lnTo>
                  <a:pt x="1235748" y="0"/>
                </a:lnTo>
                <a:close/>
              </a:path>
              <a:path w="1332230" h="360045">
                <a:moveTo>
                  <a:pt x="1262710" y="0"/>
                </a:moveTo>
                <a:lnTo>
                  <a:pt x="1255001" y="0"/>
                </a:lnTo>
                <a:lnTo>
                  <a:pt x="1255001" y="360006"/>
                </a:lnTo>
                <a:lnTo>
                  <a:pt x="1262710" y="360006"/>
                </a:lnTo>
                <a:lnTo>
                  <a:pt x="1262710" y="0"/>
                </a:lnTo>
                <a:close/>
              </a:path>
              <a:path w="1332230" h="360045">
                <a:moveTo>
                  <a:pt x="1289659" y="0"/>
                </a:moveTo>
                <a:lnTo>
                  <a:pt x="1270406" y="0"/>
                </a:lnTo>
                <a:lnTo>
                  <a:pt x="1270406" y="360006"/>
                </a:lnTo>
                <a:lnTo>
                  <a:pt x="1289659" y="360006"/>
                </a:lnTo>
                <a:lnTo>
                  <a:pt x="1289659" y="0"/>
                </a:lnTo>
                <a:close/>
              </a:path>
              <a:path w="1332230" h="360045">
                <a:moveTo>
                  <a:pt x="1316609" y="0"/>
                </a:moveTo>
                <a:lnTo>
                  <a:pt x="1297355" y="0"/>
                </a:lnTo>
                <a:lnTo>
                  <a:pt x="1297355" y="360006"/>
                </a:lnTo>
                <a:lnTo>
                  <a:pt x="1316609" y="360006"/>
                </a:lnTo>
                <a:lnTo>
                  <a:pt x="1316609" y="0"/>
                </a:lnTo>
                <a:close/>
              </a:path>
              <a:path w="1332230" h="360045">
                <a:moveTo>
                  <a:pt x="1331988" y="0"/>
                </a:moveTo>
                <a:lnTo>
                  <a:pt x="1324292" y="0"/>
                </a:lnTo>
                <a:lnTo>
                  <a:pt x="1324292" y="360006"/>
                </a:lnTo>
                <a:lnTo>
                  <a:pt x="1331988" y="360006"/>
                </a:lnTo>
                <a:lnTo>
                  <a:pt x="1331988" y="0"/>
                </a:lnTo>
                <a:close/>
              </a:path>
            </a:pathLst>
          </a:custGeom>
          <a:solidFill>
            <a:srgbClr val="231F20"/>
          </a:solidFill>
        </p:spPr>
        <p:txBody>
          <a:bodyPr wrap="square" lIns="0" tIns="0" rIns="0" bIns="0" rtlCol="0"/>
          <a:lstStyle/>
          <a:p>
            <a:endParaRPr>
              <a:latin typeface="BIZ UDPGothic" panose="020B0400000000000000" pitchFamily="50" charset="-128"/>
              <a:ea typeface="BIZ UDPGothic" panose="020B0400000000000000" pitchFamily="50" charset="-128"/>
            </a:endParaRPr>
          </a:p>
        </p:txBody>
      </p:sp>
      <p:sp>
        <p:nvSpPr>
          <p:cNvPr id="119" name="object 28"/>
          <p:cNvSpPr/>
          <p:nvPr/>
        </p:nvSpPr>
        <p:spPr>
          <a:xfrm flipV="1">
            <a:off x="452160" y="5218902"/>
            <a:ext cx="1310670" cy="45719"/>
          </a:xfrm>
          <a:custGeom>
            <a:avLst/>
            <a:gdLst/>
            <a:ahLst/>
            <a:cxnLst/>
            <a:rect l="l" t="t" r="r" b="b"/>
            <a:pathLst>
              <a:path w="1233170">
                <a:moveTo>
                  <a:pt x="0" y="0"/>
                </a:moveTo>
                <a:lnTo>
                  <a:pt x="1232725" y="0"/>
                </a:lnTo>
              </a:path>
            </a:pathLst>
          </a:custGeom>
          <a:ln w="12700">
            <a:solidFill>
              <a:srgbClr val="231F20"/>
            </a:solidFill>
            <a:prstDash val="sysDot"/>
          </a:ln>
        </p:spPr>
        <p:txBody>
          <a:bodyPr wrap="square" lIns="0" tIns="0" rIns="0" bIns="0" rtlCol="0" anchor="ctr"/>
          <a:lstStyle/>
          <a:p>
            <a:endParaRPr>
              <a:latin typeface="BIZ UDPGothic" panose="020B0400000000000000" pitchFamily="50" charset="-128"/>
              <a:ea typeface="BIZ UDPGothic" panose="020B0400000000000000" pitchFamily="50" charset="-128"/>
            </a:endParaRPr>
          </a:p>
        </p:txBody>
      </p:sp>
      <p:sp>
        <p:nvSpPr>
          <p:cNvPr id="121" name="object 28"/>
          <p:cNvSpPr/>
          <p:nvPr/>
        </p:nvSpPr>
        <p:spPr>
          <a:xfrm flipV="1">
            <a:off x="449721" y="3626232"/>
            <a:ext cx="1310670" cy="45719"/>
          </a:xfrm>
          <a:custGeom>
            <a:avLst/>
            <a:gdLst/>
            <a:ahLst/>
            <a:cxnLst/>
            <a:rect l="l" t="t" r="r" b="b"/>
            <a:pathLst>
              <a:path w="1233170">
                <a:moveTo>
                  <a:pt x="0" y="0"/>
                </a:moveTo>
                <a:lnTo>
                  <a:pt x="1232725" y="0"/>
                </a:lnTo>
              </a:path>
            </a:pathLst>
          </a:custGeom>
          <a:ln w="12700">
            <a:solidFill>
              <a:srgbClr val="231F20"/>
            </a:solidFill>
            <a:prstDash val="sysDot"/>
          </a:ln>
        </p:spPr>
        <p:txBody>
          <a:bodyPr wrap="square" lIns="0" tIns="0" rIns="0" bIns="0" rtlCol="0" anchor="ctr"/>
          <a:lstStyle/>
          <a:p>
            <a:endParaRPr>
              <a:latin typeface="BIZ UDPGothic" panose="020B0400000000000000" pitchFamily="50" charset="-128"/>
              <a:ea typeface="BIZ UDPGothic" panose="020B0400000000000000" pitchFamily="50" charset="-128"/>
            </a:endParaRPr>
          </a:p>
        </p:txBody>
      </p:sp>
      <p:sp>
        <p:nvSpPr>
          <p:cNvPr id="122" name="object 28"/>
          <p:cNvSpPr/>
          <p:nvPr/>
        </p:nvSpPr>
        <p:spPr>
          <a:xfrm flipV="1">
            <a:off x="449721" y="2029653"/>
            <a:ext cx="1310670" cy="45719"/>
          </a:xfrm>
          <a:custGeom>
            <a:avLst/>
            <a:gdLst/>
            <a:ahLst/>
            <a:cxnLst/>
            <a:rect l="l" t="t" r="r" b="b"/>
            <a:pathLst>
              <a:path w="1233170">
                <a:moveTo>
                  <a:pt x="0" y="0"/>
                </a:moveTo>
                <a:lnTo>
                  <a:pt x="1232725" y="0"/>
                </a:lnTo>
              </a:path>
            </a:pathLst>
          </a:custGeom>
          <a:ln w="12700">
            <a:solidFill>
              <a:srgbClr val="231F20"/>
            </a:solidFill>
            <a:prstDash val="sysDot"/>
          </a:ln>
        </p:spPr>
        <p:txBody>
          <a:bodyPr wrap="square" lIns="0" tIns="0" rIns="0" bIns="0" rtlCol="0" anchor="ctr"/>
          <a:lstStyle/>
          <a:p>
            <a:endParaRPr>
              <a:latin typeface="BIZ UDPGothic" panose="020B0400000000000000" pitchFamily="50" charset="-128"/>
              <a:ea typeface="BIZ UDPGothic" panose="020B0400000000000000" pitchFamily="50" charset="-128"/>
            </a:endParaRPr>
          </a:p>
        </p:txBody>
      </p:sp>
      <p:sp>
        <p:nvSpPr>
          <p:cNvPr id="123" name="object 23"/>
          <p:cNvSpPr txBox="1"/>
          <p:nvPr/>
        </p:nvSpPr>
        <p:spPr>
          <a:xfrm>
            <a:off x="427425" y="2270071"/>
            <a:ext cx="1509834" cy="132087"/>
          </a:xfrm>
          <a:prstGeom prst="rect">
            <a:avLst/>
          </a:prstGeom>
        </p:spPr>
        <p:txBody>
          <a:bodyPr vert="horz" wrap="square" lIns="0" tIns="16510" rIns="0" bIns="0" rtlCol="0">
            <a:spAutoFit/>
          </a:bodyPr>
          <a:lstStyle/>
          <a:p>
            <a:pPr marL="12700">
              <a:lnSpc>
                <a:spcPct val="100000"/>
              </a:lnSpc>
              <a:spcBef>
                <a:spcPts val="130"/>
              </a:spcBef>
            </a:pPr>
            <a:r>
              <a:rPr lang="ja-JP" altLang="en-US" sz="750" b="1">
                <a:solidFill>
                  <a:srgbClr val="231F20"/>
                </a:solidFill>
                <a:latin typeface="BIZ UDPGothic" panose="020B0400000000000000" pitchFamily="50" charset="-128"/>
                <a:ea typeface="BIZ UDPGothic" panose="020B0400000000000000" pitchFamily="50" charset="-128"/>
                <a:cs typeface="BIZ UDPGothic"/>
              </a:rPr>
              <a:t>ドアリモ 玄関ドア </a:t>
            </a:r>
            <a:r>
              <a:rPr lang="en-US" altLang="ja-JP" sz="750" b="1">
                <a:solidFill>
                  <a:srgbClr val="231F20"/>
                </a:solidFill>
                <a:latin typeface="BIZ UDPGothic" panose="020B0400000000000000" pitchFamily="50" charset="-128"/>
                <a:ea typeface="BIZ UDPGothic" panose="020B0400000000000000" pitchFamily="50" charset="-128"/>
                <a:cs typeface="BIZ UDPGothic"/>
              </a:rPr>
              <a:t>D30 </a:t>
            </a:r>
            <a:r>
              <a:rPr lang="en-US" altLang="ja-JP" sz="400" b="1">
                <a:solidFill>
                  <a:srgbClr val="231F20"/>
                </a:solidFill>
                <a:latin typeface="BIZ UDPGothic" panose="020B0400000000000000" pitchFamily="50" charset="-128"/>
                <a:ea typeface="BIZ UDPGothic" panose="020B0400000000000000" pitchFamily="50" charset="-128"/>
                <a:cs typeface="BIZ UDPGothic"/>
              </a:rPr>
              <a:t>D2 </a:t>
            </a:r>
            <a:r>
              <a:rPr lang="ja-JP" altLang="en-US" sz="400" b="1">
                <a:solidFill>
                  <a:srgbClr val="231F20"/>
                </a:solidFill>
                <a:latin typeface="BIZ UDPGothic" panose="020B0400000000000000" pitchFamily="50" charset="-128"/>
                <a:ea typeface="BIZ UDPGothic" panose="020B0400000000000000" pitchFamily="50" charset="-128"/>
                <a:cs typeface="BIZ UDPGothic"/>
              </a:rPr>
              <a:t>仕様</a:t>
            </a:r>
            <a:endParaRPr lang="ja-JP" altLang="en-US" sz="400" b="1" dirty="0">
              <a:solidFill>
                <a:srgbClr val="231F20"/>
              </a:solidFill>
              <a:latin typeface="BIZ UDPGothic" panose="020B0400000000000000" pitchFamily="50" charset="-128"/>
              <a:ea typeface="BIZ UDPGothic" panose="020B0400000000000000" pitchFamily="50" charset="-128"/>
              <a:cs typeface="BIZ UDPGothic"/>
            </a:endParaRPr>
          </a:p>
        </p:txBody>
      </p:sp>
      <p:sp>
        <p:nvSpPr>
          <p:cNvPr id="124" name="object 24"/>
          <p:cNvSpPr txBox="1"/>
          <p:nvPr/>
        </p:nvSpPr>
        <p:spPr>
          <a:xfrm>
            <a:off x="444726" y="2410708"/>
            <a:ext cx="1310640" cy="109645"/>
          </a:xfrm>
          <a:prstGeom prst="rect">
            <a:avLst/>
          </a:prstGeom>
        </p:spPr>
        <p:txBody>
          <a:bodyPr vert="horz" wrap="square" lIns="0" tIns="17145" rIns="0" bIns="0" rtlCol="0">
            <a:spAutoFit/>
          </a:bodyPr>
          <a:lstStyle/>
          <a:p>
            <a:pPr marL="12700">
              <a:lnSpc>
                <a:spcPct val="100000"/>
              </a:lnSpc>
              <a:spcBef>
                <a:spcPts val="135"/>
              </a:spcBef>
            </a:pPr>
            <a:r>
              <a:rPr lang="ja-JP" altLang="en-US" sz="600">
                <a:solidFill>
                  <a:srgbClr val="231F20"/>
                </a:solidFill>
                <a:latin typeface="BIZ UDPGothic" panose="020B0400000000000000" pitchFamily="50" charset="-128"/>
                <a:ea typeface="BIZ UDPGothic" panose="020B0400000000000000" pitchFamily="50" charset="-128"/>
                <a:cs typeface="PMingLiU"/>
              </a:rPr>
              <a:t>採光無 </a:t>
            </a:r>
            <a:r>
              <a:rPr lang="en-US" altLang="ja-JP" sz="600">
                <a:solidFill>
                  <a:srgbClr val="231F20"/>
                </a:solidFill>
                <a:latin typeface="BIZ UDPGothic" panose="020B0400000000000000" pitchFamily="50" charset="-128"/>
                <a:ea typeface="BIZ UDPGothic" panose="020B0400000000000000" pitchFamily="50" charset="-128"/>
                <a:cs typeface="PMingLiU"/>
              </a:rPr>
              <a:t>/ </a:t>
            </a:r>
            <a:r>
              <a:rPr lang="ja-JP" altLang="en-US" sz="600">
                <a:solidFill>
                  <a:srgbClr val="231F20"/>
                </a:solidFill>
                <a:latin typeface="BIZ UDPGothic" panose="020B0400000000000000" pitchFamily="50" charset="-128"/>
                <a:ea typeface="BIZ UDPGothic" panose="020B0400000000000000" pitchFamily="50" charset="-128"/>
                <a:cs typeface="PMingLiU"/>
              </a:rPr>
              <a:t>片開き･親子 </a:t>
            </a:r>
            <a:r>
              <a:rPr lang="en-US" altLang="ja-JP" sz="600">
                <a:solidFill>
                  <a:srgbClr val="231F20"/>
                </a:solidFill>
                <a:latin typeface="BIZ UDPGothic" panose="020B0400000000000000" pitchFamily="50" charset="-128"/>
                <a:ea typeface="BIZ UDPGothic" panose="020B0400000000000000" pitchFamily="50" charset="-128"/>
                <a:cs typeface="PMingLiU"/>
              </a:rPr>
              <a:t>/ F08</a:t>
            </a:r>
            <a:r>
              <a:rPr lang="ja-JP" altLang="en-US" sz="600">
                <a:solidFill>
                  <a:srgbClr val="231F20"/>
                </a:solidFill>
                <a:latin typeface="BIZ UDPGothic" panose="020B0400000000000000" pitchFamily="50" charset="-128"/>
                <a:ea typeface="BIZ UDPGothic" panose="020B0400000000000000" pitchFamily="50" charset="-128"/>
                <a:cs typeface="PMingLiU"/>
              </a:rPr>
              <a:t>デザイン</a:t>
            </a:r>
            <a:endParaRPr lang="ja-JP" altLang="en-US" sz="600" dirty="0">
              <a:solidFill>
                <a:srgbClr val="231F20"/>
              </a:solidFill>
              <a:latin typeface="BIZ UDPGothic" panose="020B0400000000000000" pitchFamily="50" charset="-128"/>
              <a:ea typeface="BIZ UDPGothic" panose="020B0400000000000000" pitchFamily="50" charset="-128"/>
              <a:cs typeface="PMingLiU"/>
            </a:endParaRPr>
          </a:p>
        </p:txBody>
      </p:sp>
      <p:sp>
        <p:nvSpPr>
          <p:cNvPr id="126" name="object 28"/>
          <p:cNvSpPr/>
          <p:nvPr/>
        </p:nvSpPr>
        <p:spPr>
          <a:xfrm flipV="1">
            <a:off x="4227649" y="2029788"/>
            <a:ext cx="1310670" cy="45719"/>
          </a:xfrm>
          <a:custGeom>
            <a:avLst/>
            <a:gdLst/>
            <a:ahLst/>
            <a:cxnLst/>
            <a:rect l="l" t="t" r="r" b="b"/>
            <a:pathLst>
              <a:path w="1233170">
                <a:moveTo>
                  <a:pt x="0" y="0"/>
                </a:moveTo>
                <a:lnTo>
                  <a:pt x="1232725" y="0"/>
                </a:lnTo>
              </a:path>
            </a:pathLst>
          </a:custGeom>
          <a:ln w="12700">
            <a:solidFill>
              <a:srgbClr val="231F20"/>
            </a:solidFill>
            <a:prstDash val="sysDot"/>
          </a:ln>
        </p:spPr>
        <p:txBody>
          <a:bodyPr wrap="square" lIns="0" tIns="0" rIns="0" bIns="0" rtlCol="0" anchor="ctr"/>
          <a:lstStyle/>
          <a:p>
            <a:endParaRPr>
              <a:latin typeface="BIZ UDPGothic" panose="020B0400000000000000" pitchFamily="50" charset="-128"/>
              <a:ea typeface="BIZ UDPGothic" panose="020B0400000000000000" pitchFamily="50" charset="-128"/>
            </a:endParaRPr>
          </a:p>
        </p:txBody>
      </p:sp>
      <p:sp>
        <p:nvSpPr>
          <p:cNvPr id="128" name="object 28"/>
          <p:cNvSpPr/>
          <p:nvPr/>
        </p:nvSpPr>
        <p:spPr>
          <a:xfrm flipV="1">
            <a:off x="4232275" y="3619730"/>
            <a:ext cx="1310670" cy="45719"/>
          </a:xfrm>
          <a:custGeom>
            <a:avLst/>
            <a:gdLst/>
            <a:ahLst/>
            <a:cxnLst/>
            <a:rect l="l" t="t" r="r" b="b"/>
            <a:pathLst>
              <a:path w="1233170">
                <a:moveTo>
                  <a:pt x="0" y="0"/>
                </a:moveTo>
                <a:lnTo>
                  <a:pt x="1232725" y="0"/>
                </a:lnTo>
              </a:path>
            </a:pathLst>
          </a:custGeom>
          <a:ln w="12700">
            <a:solidFill>
              <a:srgbClr val="231F20"/>
            </a:solidFill>
            <a:prstDash val="sysDot"/>
          </a:ln>
        </p:spPr>
        <p:txBody>
          <a:bodyPr wrap="square" lIns="0" tIns="0" rIns="0" bIns="0" rtlCol="0" anchor="ctr"/>
          <a:lstStyle/>
          <a:p>
            <a:endParaRPr>
              <a:latin typeface="BIZ UDPGothic" panose="020B0400000000000000" pitchFamily="50" charset="-128"/>
              <a:ea typeface="BIZ UDPGothic" panose="020B0400000000000000" pitchFamily="50" charset="-128"/>
            </a:endParaRPr>
          </a:p>
        </p:txBody>
      </p:sp>
      <p:sp>
        <p:nvSpPr>
          <p:cNvPr id="108" name="object 78"/>
          <p:cNvSpPr txBox="1"/>
          <p:nvPr/>
        </p:nvSpPr>
        <p:spPr>
          <a:xfrm>
            <a:off x="399398" y="8148113"/>
            <a:ext cx="845535" cy="168635"/>
          </a:xfrm>
          <a:prstGeom prst="rect">
            <a:avLst/>
          </a:prstGeom>
        </p:spPr>
        <p:txBody>
          <a:bodyPr vert="horz" wrap="square" lIns="0" tIns="14604" rIns="0" bIns="0" rtlCol="0">
            <a:spAutoFit/>
          </a:bodyPr>
          <a:lstStyle/>
          <a:p>
            <a:pPr marL="12700" algn="ctr">
              <a:lnSpc>
                <a:spcPct val="100000"/>
              </a:lnSpc>
              <a:spcBef>
                <a:spcPts val="114"/>
              </a:spcBef>
            </a:pPr>
            <a:r>
              <a:rPr lang="ja-JP" altLang="en-US" sz="1000" b="1" smtClean="0">
                <a:solidFill>
                  <a:schemeClr val="bg1"/>
                </a:solidFill>
                <a:latin typeface="BIZ UDPGothic" panose="020B0400000000000000" pitchFamily="50" charset="-128"/>
                <a:ea typeface="BIZ UDPGothic" panose="020B0400000000000000" pitchFamily="50" charset="-128"/>
                <a:cs typeface="PMingLiU"/>
              </a:rPr>
              <a:t>旧耐震基準</a:t>
            </a:r>
            <a:endParaRPr sz="1050" b="1" dirty="0">
              <a:solidFill>
                <a:schemeClr val="bg1"/>
              </a:solidFill>
              <a:latin typeface="BIZ UDPGothic" panose="020B0400000000000000" pitchFamily="50" charset="-128"/>
              <a:ea typeface="BIZ UDPGothic" panose="020B0400000000000000" pitchFamily="50" charset="-128"/>
              <a:cs typeface="BIZ UDPGothic"/>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3636" y="7521336"/>
            <a:ext cx="539682" cy="539682"/>
          </a:xfrm>
          <a:prstGeom prst="rect">
            <a:avLst/>
          </a:prstGeom>
        </p:spPr>
      </p:pic>
    </p:spTree>
    <p:extLst>
      <p:ext uri="{BB962C8B-B14F-4D97-AF65-F5344CB8AC3E}">
        <p14:creationId xmlns:p14="http://schemas.microsoft.com/office/powerpoint/2010/main" val="29200745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568</Words>
  <Application>Microsoft Office PowerPoint</Application>
  <PresentationFormat>ユーザー設定</PresentationFormat>
  <Paragraphs>136</Paragraphs>
  <Slides>2</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vt:i4>
      </vt:variant>
    </vt:vector>
  </HeadingPairs>
  <TitlesOfParts>
    <vt:vector size="20" baseType="lpstr">
      <vt:lpstr>Adobe Clean Han Black</vt:lpstr>
      <vt:lpstr>BIZ UDPGothic</vt:lpstr>
      <vt:lpstr>BIZ UDゴシック</vt:lpstr>
      <vt:lpstr>Hobo Std</vt:lpstr>
      <vt:lpstr>Kozuka Gothic Pro H</vt:lpstr>
      <vt:lpstr>Microsoft JhengHei UI</vt:lpstr>
      <vt:lpstr>PMingLiU</vt:lpstr>
      <vt:lpstr>SimSun</vt:lpstr>
      <vt:lpstr>UD Digi Kyokasho NK-R</vt:lpstr>
      <vt:lpstr>游ゴシック</vt:lpstr>
      <vt:lpstr>游ゴシック Light</vt:lpstr>
      <vt:lpstr>Arial</vt:lpstr>
      <vt:lpstr>Calibri</vt:lpstr>
      <vt:lpstr>Calibri Light</vt:lpstr>
      <vt:lpstr>Tahoma</vt:lpstr>
      <vt:lpstr>Times New Roman</vt:lpstr>
      <vt:lpstr>Trebuchet MS</vt:lpstr>
      <vt:lpstr>Office テーマ</vt:lpstr>
      <vt:lpstr>PowerPoint プレゼンテーション</vt:lpstr>
      <vt:lpstr>PowerPoint プレゼンテーション</vt:lpstr>
    </vt:vector>
  </TitlesOfParts>
  <Company>YKKAP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東海林 可織</dc:creator>
  <cp:lastModifiedBy>東海林 可織</cp:lastModifiedBy>
  <cp:revision>28</cp:revision>
  <dcterms:created xsi:type="dcterms:W3CDTF">2023-06-12T00:43:58Z</dcterms:created>
  <dcterms:modified xsi:type="dcterms:W3CDTF">2023-06-12T08:11:08Z</dcterms:modified>
</cp:coreProperties>
</file>